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9"/>
  </p:notesMasterIdLst>
  <p:handoutMasterIdLst>
    <p:handoutMasterId r:id="rId30"/>
  </p:handoutMasterIdLst>
  <p:sldIdLst>
    <p:sldId id="394" r:id="rId2"/>
    <p:sldId id="300" r:id="rId3"/>
    <p:sldId id="304" r:id="rId4"/>
    <p:sldId id="305" r:id="rId5"/>
    <p:sldId id="369" r:id="rId6"/>
    <p:sldId id="306" r:id="rId7"/>
    <p:sldId id="388" r:id="rId8"/>
    <p:sldId id="307" r:id="rId9"/>
    <p:sldId id="337" r:id="rId10"/>
    <p:sldId id="383" r:id="rId11"/>
    <p:sldId id="389" r:id="rId12"/>
    <p:sldId id="373" r:id="rId13"/>
    <p:sldId id="372" r:id="rId14"/>
    <p:sldId id="355" r:id="rId15"/>
    <p:sldId id="328" r:id="rId16"/>
    <p:sldId id="336" r:id="rId17"/>
    <p:sldId id="344" r:id="rId18"/>
    <p:sldId id="375" r:id="rId19"/>
    <p:sldId id="378" r:id="rId20"/>
    <p:sldId id="385" r:id="rId21"/>
    <p:sldId id="390" r:id="rId22"/>
    <p:sldId id="386" r:id="rId23"/>
    <p:sldId id="387" r:id="rId24"/>
    <p:sldId id="319" r:id="rId25"/>
    <p:sldId id="348" r:id="rId26"/>
    <p:sldId id="364" r:id="rId27"/>
    <p:sldId id="3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02C"/>
    <a:srgbClr val="00C700"/>
    <a:srgbClr val="FFF0A6"/>
    <a:srgbClr val="F9EB9C"/>
    <a:srgbClr val="181818"/>
    <a:srgbClr val="CE4642"/>
    <a:srgbClr val="4982CE"/>
    <a:srgbClr val="68CE56"/>
    <a:srgbClr val="FEFEFE"/>
    <a:srgbClr val="85FF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49" autoAdjust="0"/>
    <p:restoredTop sz="79654" autoAdjust="0"/>
  </p:normalViewPr>
  <p:slideViewPr>
    <p:cSldViewPr snapToGrid="0">
      <p:cViewPr varScale="1">
        <p:scale>
          <a:sx n="93" d="100"/>
          <a:sy n="93" d="100"/>
        </p:scale>
        <p:origin x="-1080" y="-96"/>
      </p:cViewPr>
      <p:guideLst>
        <p:guide orient="horz" pos="2016"/>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86" d="100"/>
          <a:sy n="86" d="100"/>
        </p:scale>
        <p:origin x="-267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44CFFE-AB45-4D40-A25D-5EA2E7031B3E}" type="datetimeFigureOut">
              <a:rPr lang="en-US" smtClean="0"/>
              <a:pPr/>
              <a:t>7/3/12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CE6637-745A-B740-A3B5-80AD6BDBA32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373F6-1225-B645-8305-2D77480AB729}" type="datetimeFigureOut">
              <a:rPr lang="en-US" smtClean="0"/>
              <a:pPr/>
              <a:t>7/3/12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9F5C1-62E8-E646-B8F5-784F7F4BC32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3600" kern="1200">
        <a:solidFill>
          <a:schemeClr val="tx1"/>
        </a:solidFill>
        <a:latin typeface="+mn-lt"/>
        <a:ea typeface="+mn-ea"/>
        <a:cs typeface="+mn-cs"/>
      </a:defRPr>
    </a:lvl1pPr>
    <a:lvl2pPr marL="457200" algn="l" defTabSz="457200" rtl="0" eaLnBrk="1" latinLnBrk="0" hangingPunct="1">
      <a:defRPr sz="3600" kern="1200">
        <a:solidFill>
          <a:schemeClr val="tx1"/>
        </a:solidFill>
        <a:latin typeface="+mn-lt"/>
        <a:ea typeface="+mn-ea"/>
        <a:cs typeface="+mn-cs"/>
      </a:defRPr>
    </a:lvl2pPr>
    <a:lvl3pPr marL="914400" algn="l" defTabSz="457200" rtl="0" eaLnBrk="1" latinLnBrk="0" hangingPunct="1">
      <a:defRPr sz="3600" kern="1200">
        <a:solidFill>
          <a:schemeClr val="tx1"/>
        </a:solidFill>
        <a:latin typeface="+mn-lt"/>
        <a:ea typeface="+mn-ea"/>
        <a:cs typeface="+mn-cs"/>
      </a:defRPr>
    </a:lvl3pPr>
    <a:lvl4pPr marL="1371600" algn="l" defTabSz="457200" rtl="0" eaLnBrk="1" latinLnBrk="0" hangingPunct="1">
      <a:defRPr sz="3600" kern="1200">
        <a:solidFill>
          <a:schemeClr val="tx1"/>
        </a:solidFill>
        <a:latin typeface="+mn-lt"/>
        <a:ea typeface="+mn-ea"/>
        <a:cs typeface="+mn-cs"/>
      </a:defRPr>
    </a:lvl4pPr>
    <a:lvl5pPr marL="1828800" algn="l" defTabSz="457200" rtl="0" eaLnBrk="1" latinLnBrk="0" hangingPunct="1">
      <a:defRPr sz="36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600"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to realize that these are </a:t>
            </a:r>
            <a:r>
              <a:rPr lang="en-US" b="1" dirty="0" smtClean="0"/>
              <a:t>budgeted</a:t>
            </a:r>
            <a:r>
              <a:rPr lang="en-US" b="0" dirty="0" smtClean="0"/>
              <a:t> resources.  You have a supply and a period over which to spend it, and after that the supply</a:t>
            </a:r>
            <a:r>
              <a:rPr lang="en-US" b="0" baseline="0" dirty="0" smtClean="0"/>
              <a:t> is refilled.  There’s </a:t>
            </a:r>
            <a:r>
              <a:rPr lang="en-US" b="1" baseline="0" dirty="0" smtClean="0"/>
              <a:t>no benefit</a:t>
            </a:r>
            <a:r>
              <a:rPr lang="en-US" b="0" baseline="0" dirty="0" smtClean="0"/>
              <a:t> to </a:t>
            </a:r>
            <a:r>
              <a:rPr lang="en-US" b="0" baseline="0" dirty="0" err="1" smtClean="0"/>
              <a:t>underspending</a:t>
            </a:r>
            <a:r>
              <a:rPr lang="en-US" b="0" baseline="0" dirty="0" smtClean="0"/>
              <a:t>.</a:t>
            </a:r>
            <a:endParaRPr lang="en-US" dirty="0" smtClean="0"/>
          </a:p>
          <a:p>
            <a:r>
              <a:rPr lang="en-US" dirty="0" smtClean="0"/>
              <a:t>Data hog:</a:t>
            </a:r>
            <a:r>
              <a:rPr lang="en-US" baseline="0" dirty="0" smtClean="0"/>
              <a:t> only concerned with performance, which is bad when resources are scarce.</a:t>
            </a:r>
          </a:p>
          <a:p>
            <a:r>
              <a:rPr lang="en-US" baseline="0" dirty="0" smtClean="0"/>
              <a:t>Data miser: only concerned with saving resources, which is bad when resources are plentiful</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has been the mobile</a:t>
            </a:r>
            <a:r>
              <a:rPr lang="en-US" baseline="0" dirty="0" smtClean="0"/>
              <a:t> computing research </a:t>
            </a:r>
            <a:r>
              <a:rPr lang="en-US" dirty="0" smtClean="0"/>
              <a:t>mantra for </a:t>
            </a:r>
            <a:r>
              <a:rPr lang="en-US" b="1" dirty="0" smtClean="0"/>
              <a:t>years</a:t>
            </a:r>
            <a:r>
              <a:rPr lang="en-US" b="0" dirty="0" smtClean="0"/>
              <a:t>.</a:t>
            </a:r>
          </a:p>
          <a:p>
            <a:r>
              <a:rPr lang="en-US" b="0" dirty="0" smtClean="0"/>
              <a:t>We’ve been so concerned with overusing resources.</a:t>
            </a:r>
          </a:p>
          <a:p>
            <a:r>
              <a:rPr lang="en-US" b="0" dirty="0" smtClean="0"/>
              <a:t>But if the user has resources to spare, and we’ve degraded the user experience</a:t>
            </a:r>
            <a:r>
              <a:rPr lang="en-US" b="0" baseline="0" dirty="0" smtClean="0"/>
              <a:t> for no reason –</a:t>
            </a:r>
          </a:p>
          <a:p>
            <a:r>
              <a:rPr lang="en-US" b="0" baseline="0" dirty="0" smtClean="0"/>
              <a:t>We should be just as concerned with this!  It’s equally bad!</a:t>
            </a:r>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not</a:t>
            </a:r>
            <a:r>
              <a:rPr lang="en-US" baseline="0" dirty="0" smtClean="0"/>
              <a:t> just a matter of how much we’re spending.</a:t>
            </a:r>
          </a:p>
          <a:p>
            <a:r>
              <a:rPr lang="en-US" baseline="0" dirty="0" smtClean="0"/>
              <a:t>It’s about </a:t>
            </a:r>
            <a:r>
              <a:rPr lang="en-US" b="1" baseline="0" dirty="0" smtClean="0"/>
              <a:t>what we’re buying</a:t>
            </a:r>
            <a:r>
              <a:rPr lang="en-US" b="0" baseline="0" dirty="0" smtClean="0"/>
              <a:t> with those resources and </a:t>
            </a:r>
            <a:r>
              <a:rPr lang="en-US" b="1" baseline="0" dirty="0" smtClean="0"/>
              <a:t>whether or not we can afford it</a:t>
            </a:r>
            <a:r>
              <a:rPr lang="en-US" b="0" baseline="0" dirty="0" smtClean="0"/>
              <a:t>.</a:t>
            </a:r>
          </a:p>
        </p:txBody>
      </p:sp>
      <p:sp>
        <p:nvSpPr>
          <p:cNvPr id="4" name="Slide Number Placeholder 3"/>
          <p:cNvSpPr>
            <a:spLocks noGrp="1"/>
          </p:cNvSpPr>
          <p:nvPr>
            <p:ph type="sldNum" sz="quarter" idx="10"/>
          </p:nvPr>
        </p:nvSpPr>
        <p:spPr/>
        <p:txBody>
          <a:bodyPr/>
          <a:lstStyle/>
          <a:p>
            <a:fld id="{48D9F5C1-62E8-E646-B8F5-784F7F4BC32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technique developed in Odyssey for energy conservation,</a:t>
            </a:r>
          </a:p>
          <a:p>
            <a:r>
              <a:rPr lang="en-US" baseline="0" dirty="0" smtClean="0"/>
              <a:t>But we realized that it can be repurposed to manage both energy and cellular data – and indeed, </a:t>
            </a:r>
            <a:r>
              <a:rPr lang="en-US" b="0" baseline="0" dirty="0" smtClean="0"/>
              <a:t>any budgeted resource – in</a:t>
            </a:r>
            <a:r>
              <a:rPr lang="en-US" baseline="0" dirty="0" smtClean="0"/>
              <a:t> the context of </a:t>
            </a:r>
            <a:r>
              <a:rPr lang="en-US" baseline="0" dirty="0" err="1" smtClean="0"/>
              <a:t>prefetching</a:t>
            </a:r>
            <a:r>
              <a:rPr lang="en-US" baseline="0" dirty="0" smtClean="0"/>
              <a:t>.</a:t>
            </a:r>
            <a:r>
              <a:rPr lang="en-US" baseline="0" dirty="0" smtClean="0"/>
              <a:t>”</a:t>
            </a:r>
          </a:p>
        </p:txBody>
      </p:sp>
      <p:sp>
        <p:nvSpPr>
          <p:cNvPr id="4" name="Slide Number Placeholder 3"/>
          <p:cNvSpPr>
            <a:spLocks noGrp="1"/>
          </p:cNvSpPr>
          <p:nvPr>
            <p:ph type="sldNum" sz="quarter" idx="10"/>
          </p:nvPr>
        </p:nvSpPr>
        <p:spPr/>
        <p:txBody>
          <a:bodyPr/>
          <a:lstStyle/>
          <a:p>
            <a:fld id="{48D9F5C1-62E8-E646-B8F5-784F7F4BC32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Needs from lower layer; </a:t>
            </a:r>
            <a:r>
              <a:rPr lang="en-US" baseline="0" dirty="0" err="1" smtClean="0"/>
              <a:t>intnw</a:t>
            </a:r>
            <a:r>
              <a:rPr lang="en-US" baseline="0" dirty="0" smtClean="0"/>
              <a:t> provides them; we could use something else that provides them too.</a:t>
            </a:r>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Mobile networks are variable; can be slow.  Apps are interactive because they use the network, so we use </a:t>
            </a:r>
            <a:r>
              <a:rPr lang="en-US" baseline="0" dirty="0" err="1" smtClean="0"/>
              <a:t>prefetching</a:t>
            </a:r>
            <a:r>
              <a:rPr lang="en-US" baseline="0" dirty="0" smtClean="0"/>
              <a:t>.</a:t>
            </a:r>
          </a:p>
        </p:txBody>
      </p:sp>
      <p:sp>
        <p:nvSpPr>
          <p:cNvPr id="4" name="Slide Number Placeholder 3"/>
          <p:cNvSpPr>
            <a:spLocks noGrp="1"/>
          </p:cNvSpPr>
          <p:nvPr>
            <p:ph type="sldNum" sz="quarter" idx="10"/>
          </p:nvPr>
        </p:nvSpPr>
        <p:spPr/>
        <p:txBody>
          <a:bodyPr/>
          <a:lstStyle/>
          <a:p>
            <a:fld id="{48D9F5C1-62E8-E646-B8F5-784F7F4BC32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20-minute experiment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“IMP met the budget in every trial.</a:t>
            </a:r>
            <a:r>
              <a:rPr lang="en-US" baseline="0" dirty="0" smtClean="0"/>
              <a:t>”</a:t>
            </a:r>
          </a:p>
        </p:txBody>
      </p:sp>
      <p:sp>
        <p:nvSpPr>
          <p:cNvPr id="4" name="Slide Number Placeholder 3"/>
          <p:cNvSpPr>
            <a:spLocks noGrp="1"/>
          </p:cNvSpPr>
          <p:nvPr>
            <p:ph type="sldNum" sz="quarter" idx="10"/>
          </p:nvPr>
        </p:nvSpPr>
        <p:spPr/>
        <p:txBody>
          <a:bodyPr/>
          <a:lstStyle/>
          <a:p>
            <a:fld id="{48D9F5C1-62E8-E646-B8F5-784F7F4BC32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“Well, one way to do it is to have the user keep track of how much energy and data they’re using and constantly fiddle with the settings to get the optimal result.”  “You all have </a:t>
            </a:r>
            <a:r>
              <a:rPr lang="en-US" baseline="0" dirty="0" err="1" smtClean="0"/>
              <a:t>smartphones</a:t>
            </a:r>
            <a:r>
              <a:rPr lang="en-US" baseline="0" dirty="0" smtClean="0"/>
              <a:t>, right?  What do you think of that?”</a:t>
            </a:r>
          </a:p>
          <a:p>
            <a:r>
              <a:rPr lang="en-US" baseline="0" dirty="0" smtClean="0"/>
              <a:t>Grumbles of disapproval -&gt; “Yeah, me too. (reveal)”</a:t>
            </a:r>
          </a:p>
          <a:p>
            <a:r>
              <a:rPr lang="en-US" baseline="0" dirty="0" smtClean="0"/>
              <a:t>Silence -&gt; “Stunned silence.  Wow.  You’re speechless  Here, let me help. (reveal)”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Developers have users’ problems too, PLUS they can’t read the users’ minds.</a:t>
            </a:r>
          </a:p>
          <a:p>
            <a:r>
              <a:rPr lang="en-US" baseline="0" dirty="0" smtClean="0"/>
              <a:t>“Doing this well requires a lot of expertise and careful design.  Some developers can do this, but…”</a:t>
            </a:r>
          </a:p>
          <a:p>
            <a:r>
              <a:rPr lang="en-US" baseline="0" dirty="0" smtClean="0"/>
              <a:t>“We don’t want to require all developers to be mind-reading, network-engineering demigods.”</a:t>
            </a:r>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Apps</a:t>
            </a:r>
            <a:r>
              <a:rPr lang="en-US" baseline="0" dirty="0" smtClean="0"/>
              <a:t> today will either:</a:t>
            </a:r>
          </a:p>
          <a:p>
            <a:pPr marL="742950" indent="-742950">
              <a:buAutoNum type="arabicParenR"/>
            </a:pPr>
            <a:r>
              <a:rPr lang="en-US" baseline="0" dirty="0" err="1" smtClean="0"/>
              <a:t>Prefetch</a:t>
            </a:r>
            <a:r>
              <a:rPr lang="en-US" baseline="0" dirty="0" smtClean="0"/>
              <a:t> with wild abandon (two apps use half your monthly data budget), or</a:t>
            </a:r>
          </a:p>
          <a:p>
            <a:pPr marL="742950" indent="-742950">
              <a:buAutoNum type="arabicParenR"/>
            </a:pPr>
            <a:r>
              <a:rPr lang="en-US" baseline="0" dirty="0" smtClean="0"/>
              <a:t>Don’t </a:t>
            </a:r>
            <a:r>
              <a:rPr lang="en-US" baseline="0" dirty="0" err="1" smtClean="0"/>
              <a:t>prefetch</a:t>
            </a:r>
            <a:r>
              <a:rPr lang="en-US" baseline="0" dirty="0" smtClean="0"/>
              <a:t> much at all (K9 – small emails only; </a:t>
            </a:r>
            <a:r>
              <a:rPr lang="en-US" baseline="0" dirty="0" err="1" smtClean="0"/>
              <a:t>iOS</a:t>
            </a:r>
            <a:r>
              <a:rPr lang="en-US" baseline="0" dirty="0" smtClean="0"/>
              <a:t> newsstand – </a:t>
            </a:r>
            <a:r>
              <a:rPr lang="en-US" baseline="0" dirty="0" err="1" smtClean="0"/>
              <a:t>wifi</a:t>
            </a:r>
            <a:r>
              <a:rPr lang="en-US" baseline="0" dirty="0" smtClean="0"/>
              <a:t> only).</a:t>
            </a:r>
          </a:p>
          <a:p>
            <a:pPr marL="742950" indent="-742950">
              <a:buNone/>
            </a:pPr>
            <a:r>
              <a:rPr lang="en-US" baseline="0" dirty="0" smtClean="0"/>
              <a:t>Both of these fail in common scenarios.</a:t>
            </a:r>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8D9F5C1-62E8-E646-B8F5-784F7F4BC32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9F5C1-62E8-E646-B8F5-784F7F4BC32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“It’s not</a:t>
            </a:r>
            <a:r>
              <a:rPr lang="en-US" baseline="0" dirty="0" smtClean="0"/>
              <a:t> just about predicting network conditions, although there’s been a lot of prior and ongoing work in that area.”</a:t>
            </a:r>
          </a:p>
        </p:txBody>
      </p:sp>
      <p:sp>
        <p:nvSpPr>
          <p:cNvPr id="4" name="Slide Number Placeholder 3"/>
          <p:cNvSpPr>
            <a:spLocks noGrp="1"/>
          </p:cNvSpPr>
          <p:nvPr>
            <p:ph type="sldNum" sz="quarter" idx="10"/>
          </p:nvPr>
        </p:nvSpPr>
        <p:spPr/>
        <p:txBody>
          <a:bodyPr/>
          <a:lstStyle/>
          <a:p>
            <a:fld id="{48D9F5C1-62E8-E646-B8F5-784F7F4BC32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CB3D3-692E-104B-A50F-271BE3ECAD00}" type="datetime1">
              <a:rPr lang="en-US" smtClean="0"/>
              <a:pPr/>
              <a:t>7/3/12</a:t>
            </a:fld>
            <a:endParaRPr lang="en-US"/>
          </a:p>
        </p:txBody>
      </p:sp>
      <p:sp>
        <p:nvSpPr>
          <p:cNvPr id="5" name="Footer Placeholder 4"/>
          <p:cNvSpPr>
            <a:spLocks noGrp="1"/>
          </p:cNvSpPr>
          <p:nvPr>
            <p:ph type="ftr" sz="quarter" idx="11"/>
          </p:nvPr>
        </p:nvSpPr>
        <p:spPr/>
        <p:txBody>
          <a:bodyPr/>
          <a:lstStyle/>
          <a:p>
            <a:r>
              <a:rPr lang="en-US" smtClean="0"/>
              <a:t>Brett Higgins</a:t>
            </a:r>
            <a:endParaRPr lang="en-US"/>
          </a:p>
        </p:txBody>
      </p:sp>
      <p:sp>
        <p:nvSpPr>
          <p:cNvPr id="6" name="Slide Number Placeholder 5"/>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FA009-C8E0-7E4C-B94E-5452E0C8A44C}" type="datetime1">
              <a:rPr lang="en-US" smtClean="0"/>
              <a:pPr/>
              <a:t>7/3/12</a:t>
            </a:fld>
            <a:endParaRPr lang="en-US"/>
          </a:p>
        </p:txBody>
      </p:sp>
      <p:sp>
        <p:nvSpPr>
          <p:cNvPr id="5" name="Footer Placeholder 4"/>
          <p:cNvSpPr>
            <a:spLocks noGrp="1"/>
          </p:cNvSpPr>
          <p:nvPr>
            <p:ph type="ftr" sz="quarter" idx="11"/>
          </p:nvPr>
        </p:nvSpPr>
        <p:spPr/>
        <p:txBody>
          <a:bodyPr/>
          <a:lstStyle/>
          <a:p>
            <a:r>
              <a:rPr lang="en-US" smtClean="0"/>
              <a:t>Brett Higgins</a:t>
            </a:r>
            <a:endParaRPr lang="en-US"/>
          </a:p>
        </p:txBody>
      </p:sp>
      <p:sp>
        <p:nvSpPr>
          <p:cNvPr id="6" name="Slide Number Placeholder 5"/>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FA063-D649-0A48-844F-2DE1DA5ED273}" type="datetime1">
              <a:rPr lang="en-US" smtClean="0"/>
              <a:pPr/>
              <a:t>7/3/12</a:t>
            </a:fld>
            <a:endParaRPr lang="en-US"/>
          </a:p>
        </p:txBody>
      </p:sp>
      <p:sp>
        <p:nvSpPr>
          <p:cNvPr id="5" name="Footer Placeholder 4"/>
          <p:cNvSpPr>
            <a:spLocks noGrp="1"/>
          </p:cNvSpPr>
          <p:nvPr>
            <p:ph type="ftr" sz="quarter" idx="11"/>
          </p:nvPr>
        </p:nvSpPr>
        <p:spPr/>
        <p:txBody>
          <a:bodyPr/>
          <a:lstStyle/>
          <a:p>
            <a:r>
              <a:rPr lang="en-US" smtClean="0"/>
              <a:t>Brett Higgins</a:t>
            </a:r>
            <a:endParaRPr lang="en-US"/>
          </a:p>
        </p:txBody>
      </p:sp>
      <p:sp>
        <p:nvSpPr>
          <p:cNvPr id="6" name="Slide Number Placeholder 5"/>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42709B-01AD-354C-B5E0-AC7DE0DF0712}" type="datetime1">
              <a:rPr lang="en-US" smtClean="0"/>
              <a:pPr/>
              <a:t>7/3/12</a:t>
            </a:fld>
            <a:endParaRPr lang="en-US"/>
          </a:p>
        </p:txBody>
      </p:sp>
      <p:sp>
        <p:nvSpPr>
          <p:cNvPr id="5" name="Footer Placeholder 4"/>
          <p:cNvSpPr>
            <a:spLocks noGrp="1"/>
          </p:cNvSpPr>
          <p:nvPr>
            <p:ph type="ftr" sz="quarter" idx="11"/>
          </p:nvPr>
        </p:nvSpPr>
        <p:spPr/>
        <p:txBody>
          <a:bodyPr/>
          <a:lstStyle/>
          <a:p>
            <a:r>
              <a:rPr lang="en-US" smtClean="0"/>
              <a:t>Brett Higgins</a:t>
            </a:r>
            <a:endParaRPr lang="en-US"/>
          </a:p>
        </p:txBody>
      </p:sp>
      <p:sp>
        <p:nvSpPr>
          <p:cNvPr id="6" name="Slide Number Placeholder 5"/>
          <p:cNvSpPr>
            <a:spLocks noGrp="1"/>
          </p:cNvSpPr>
          <p:nvPr>
            <p:ph type="sldNum" sz="quarter" idx="12"/>
          </p:nvPr>
        </p:nvSpPr>
        <p:spPr/>
        <p:txBody>
          <a:bodyPr/>
          <a:lstStyle/>
          <a:p>
            <a:fld id="{66AC3D5E-703E-6945-AD25-7B3D21EB34AE}" type="slidenum">
              <a:rPr lang="en-US" smtClean="0"/>
              <a:pPr/>
              <a:t>‹#›</a:t>
            </a:fld>
            <a:endParaRPr lang="en-US"/>
          </a:p>
        </p:txBody>
      </p:sp>
      <p:pic>
        <p:nvPicPr>
          <p:cNvPr id="7" name="Picture 8" descr="block_mobility"/>
          <p:cNvPicPr>
            <a:picLocks noChangeAspect="1" noChangeArrowheads="1"/>
          </p:cNvPicPr>
          <p:nvPr userDrawn="1"/>
        </p:nvPicPr>
        <p:blipFill>
          <a:blip r:embed="rId2"/>
          <a:srcRect/>
          <a:stretch>
            <a:fillRect/>
          </a:stretch>
        </p:blipFill>
        <p:spPr bwMode="auto">
          <a:xfrm>
            <a:off x="228600" y="6172200"/>
            <a:ext cx="1219200" cy="6207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3D133-CFA8-3143-A957-017518626334}" type="datetime1">
              <a:rPr lang="en-US" smtClean="0"/>
              <a:pPr/>
              <a:t>7/3/12</a:t>
            </a:fld>
            <a:endParaRPr lang="en-US"/>
          </a:p>
        </p:txBody>
      </p:sp>
      <p:sp>
        <p:nvSpPr>
          <p:cNvPr id="5" name="Footer Placeholder 4"/>
          <p:cNvSpPr>
            <a:spLocks noGrp="1"/>
          </p:cNvSpPr>
          <p:nvPr>
            <p:ph type="ftr" sz="quarter" idx="11"/>
          </p:nvPr>
        </p:nvSpPr>
        <p:spPr/>
        <p:txBody>
          <a:bodyPr/>
          <a:lstStyle/>
          <a:p>
            <a:r>
              <a:rPr lang="en-US" smtClean="0"/>
              <a:t>Brett Higgins</a:t>
            </a:r>
            <a:endParaRPr lang="en-US"/>
          </a:p>
        </p:txBody>
      </p:sp>
      <p:sp>
        <p:nvSpPr>
          <p:cNvPr id="6" name="Slide Number Placeholder 5"/>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F55E07-F20C-724C-8054-4B4A335BF6EE}" type="datetime1">
              <a:rPr lang="en-US" smtClean="0"/>
              <a:pPr/>
              <a:t>7/3/12</a:t>
            </a:fld>
            <a:endParaRPr lang="en-US"/>
          </a:p>
        </p:txBody>
      </p:sp>
      <p:sp>
        <p:nvSpPr>
          <p:cNvPr id="6" name="Footer Placeholder 5"/>
          <p:cNvSpPr>
            <a:spLocks noGrp="1"/>
          </p:cNvSpPr>
          <p:nvPr>
            <p:ph type="ftr" sz="quarter" idx="11"/>
          </p:nvPr>
        </p:nvSpPr>
        <p:spPr/>
        <p:txBody>
          <a:bodyPr/>
          <a:lstStyle/>
          <a:p>
            <a:r>
              <a:rPr lang="en-US" smtClean="0"/>
              <a:t>Brett Higgins</a:t>
            </a:r>
            <a:endParaRPr lang="en-US"/>
          </a:p>
        </p:txBody>
      </p:sp>
      <p:sp>
        <p:nvSpPr>
          <p:cNvPr id="7" name="Slide Number Placeholder 6"/>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1A824-788A-894B-A3D6-B9CAE5C44FAA}" type="datetime1">
              <a:rPr lang="en-US" smtClean="0"/>
              <a:pPr/>
              <a:t>7/3/12</a:t>
            </a:fld>
            <a:endParaRPr lang="en-US"/>
          </a:p>
        </p:txBody>
      </p:sp>
      <p:sp>
        <p:nvSpPr>
          <p:cNvPr id="8" name="Footer Placeholder 7"/>
          <p:cNvSpPr>
            <a:spLocks noGrp="1"/>
          </p:cNvSpPr>
          <p:nvPr>
            <p:ph type="ftr" sz="quarter" idx="11"/>
          </p:nvPr>
        </p:nvSpPr>
        <p:spPr/>
        <p:txBody>
          <a:bodyPr/>
          <a:lstStyle/>
          <a:p>
            <a:r>
              <a:rPr lang="en-US" smtClean="0"/>
              <a:t>Brett Higgins</a:t>
            </a:r>
            <a:endParaRPr lang="en-US"/>
          </a:p>
        </p:txBody>
      </p:sp>
      <p:sp>
        <p:nvSpPr>
          <p:cNvPr id="9" name="Slide Number Placeholder 8"/>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3E5CC-16E9-C040-AD73-3AC87EF29148}" type="datetime1">
              <a:rPr lang="en-US" smtClean="0"/>
              <a:pPr/>
              <a:t>7/3/12</a:t>
            </a:fld>
            <a:endParaRPr lang="en-US"/>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B346C-CD32-8B48-8BD1-99231CECAE52}" type="datetime1">
              <a:rPr lang="en-US" smtClean="0"/>
              <a:pPr/>
              <a:t>7/3/12</a:t>
            </a:fld>
            <a:endParaRPr lang="en-US"/>
          </a:p>
        </p:txBody>
      </p:sp>
      <p:sp>
        <p:nvSpPr>
          <p:cNvPr id="3" name="Footer Placeholder 2"/>
          <p:cNvSpPr>
            <a:spLocks noGrp="1"/>
          </p:cNvSpPr>
          <p:nvPr>
            <p:ph type="ftr" sz="quarter" idx="11"/>
          </p:nvPr>
        </p:nvSpPr>
        <p:spPr/>
        <p:txBody>
          <a:bodyPr/>
          <a:lstStyle/>
          <a:p>
            <a:r>
              <a:rPr lang="en-US" smtClean="0"/>
              <a:t>Brett Higgins</a:t>
            </a:r>
            <a:endParaRPr lang="en-US"/>
          </a:p>
        </p:txBody>
      </p:sp>
      <p:sp>
        <p:nvSpPr>
          <p:cNvPr id="4" name="Slide Number Placeholder 3"/>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AD57-779C-A342-A9E6-551302E2BB3D}" type="datetime1">
              <a:rPr lang="en-US" smtClean="0"/>
              <a:pPr/>
              <a:t>7/3/12</a:t>
            </a:fld>
            <a:endParaRPr lang="en-US"/>
          </a:p>
        </p:txBody>
      </p:sp>
      <p:sp>
        <p:nvSpPr>
          <p:cNvPr id="6" name="Footer Placeholder 5"/>
          <p:cNvSpPr>
            <a:spLocks noGrp="1"/>
          </p:cNvSpPr>
          <p:nvPr>
            <p:ph type="ftr" sz="quarter" idx="11"/>
          </p:nvPr>
        </p:nvSpPr>
        <p:spPr/>
        <p:txBody>
          <a:bodyPr/>
          <a:lstStyle/>
          <a:p>
            <a:r>
              <a:rPr lang="en-US" smtClean="0"/>
              <a:t>Brett Higgins</a:t>
            </a:r>
            <a:endParaRPr lang="en-US"/>
          </a:p>
        </p:txBody>
      </p:sp>
      <p:sp>
        <p:nvSpPr>
          <p:cNvPr id="7" name="Slide Number Placeholder 6"/>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94EE2-BCBB-FC4C-B1A2-E452B0D1AB1E}" type="datetime1">
              <a:rPr lang="en-US" smtClean="0"/>
              <a:pPr/>
              <a:t>7/3/12</a:t>
            </a:fld>
            <a:endParaRPr lang="en-US"/>
          </a:p>
        </p:txBody>
      </p:sp>
      <p:sp>
        <p:nvSpPr>
          <p:cNvPr id="6" name="Footer Placeholder 5"/>
          <p:cNvSpPr>
            <a:spLocks noGrp="1"/>
          </p:cNvSpPr>
          <p:nvPr>
            <p:ph type="ftr" sz="quarter" idx="11"/>
          </p:nvPr>
        </p:nvSpPr>
        <p:spPr/>
        <p:txBody>
          <a:bodyPr/>
          <a:lstStyle/>
          <a:p>
            <a:r>
              <a:rPr lang="en-US" smtClean="0"/>
              <a:t>Brett Higgins</a:t>
            </a:r>
            <a:endParaRPr lang="en-US"/>
          </a:p>
        </p:txBody>
      </p:sp>
      <p:sp>
        <p:nvSpPr>
          <p:cNvPr id="7" name="Slide Number Placeholder 6"/>
          <p:cNvSpPr>
            <a:spLocks noGrp="1"/>
          </p:cNvSpPr>
          <p:nvPr>
            <p:ph type="sldNum" sz="quarter" idx="12"/>
          </p:nvPr>
        </p:nvSpPr>
        <p:spPr/>
        <p:txBody>
          <a:bodyPr/>
          <a:lstStyle/>
          <a:p>
            <a:fld id="{66AC3D5E-703E-6945-AD25-7B3D21EB34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D0D0D"/>
                </a:solidFill>
              </a:defRPr>
            </a:lvl1pPr>
          </a:lstStyle>
          <a:p>
            <a:fld id="{1BC135D0-8C78-2B4E-933A-814F2E1541E1}" type="datetime1">
              <a:rPr lang="en-US" smtClean="0"/>
              <a:pPr/>
              <a:t>7/3/12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rgbClr val="0D0D0D"/>
                </a:solidFill>
              </a:defRPr>
            </a:lvl1pPr>
          </a:lstStyle>
          <a:p>
            <a:r>
              <a:rPr lang="en-US" dirty="0" smtClean="0"/>
              <a:t>Brett Higgins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D0D0D"/>
                </a:solidFill>
              </a:defRPr>
            </a:lvl1pPr>
          </a:lstStyle>
          <a:p>
            <a:fld id="{66AC3D5E-703E-6945-AD25-7B3D21EB34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18.jpeg"/><Relationship Id="rId7" Type="http://schemas.openxmlformats.org/officeDocument/2006/relationships/image" Target="../media/image19.gif"/><Relationship Id="rId8" Type="http://schemas.openxmlformats.org/officeDocument/2006/relationships/image" Target="../media/image14.jpeg"/><Relationship Id="rId9"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dirty="0" smtClean="0"/>
              <a:t>Informed Mobile </a:t>
            </a:r>
            <a:r>
              <a:rPr lang="en-US" dirty="0" err="1" smtClean="0"/>
              <a:t>Prefetching</a:t>
            </a:r>
            <a:endParaRPr lang="en-US" dirty="0"/>
          </a:p>
        </p:txBody>
      </p:sp>
      <p:sp>
        <p:nvSpPr>
          <p:cNvPr id="3" name="Subtitle 2"/>
          <p:cNvSpPr>
            <a:spLocks noGrp="1"/>
          </p:cNvSpPr>
          <p:nvPr>
            <p:ph type="subTitle" idx="1"/>
          </p:nvPr>
        </p:nvSpPr>
        <p:spPr>
          <a:xfrm>
            <a:off x="4800600" y="2971800"/>
            <a:ext cx="2971800" cy="1600200"/>
          </a:xfrm>
        </p:spPr>
        <p:txBody>
          <a:bodyPr>
            <a:normAutofit/>
          </a:bodyPr>
          <a:lstStyle/>
          <a:p>
            <a:r>
              <a:rPr lang="en-US" sz="2800" dirty="0" smtClean="0">
                <a:solidFill>
                  <a:schemeClr val="tx1">
                    <a:lumMod val="95000"/>
                    <a:lumOff val="5000"/>
                  </a:schemeClr>
                </a:solidFill>
              </a:rPr>
              <a:t>T.J. Giuli</a:t>
            </a:r>
          </a:p>
          <a:p>
            <a:r>
              <a:rPr lang="en-US" sz="2800" dirty="0" smtClean="0">
                <a:solidFill>
                  <a:schemeClr val="tx1">
                    <a:lumMod val="95000"/>
                    <a:lumOff val="5000"/>
                  </a:schemeClr>
                </a:solidFill>
              </a:rPr>
              <a:t>Christopher </a:t>
            </a:r>
            <a:r>
              <a:rPr lang="en-US" sz="2800" dirty="0" err="1" smtClean="0">
                <a:solidFill>
                  <a:schemeClr val="tx1">
                    <a:lumMod val="95000"/>
                    <a:lumOff val="5000"/>
                  </a:schemeClr>
                </a:solidFill>
              </a:rPr>
              <a:t>Peplin</a:t>
            </a:r>
            <a:endParaRPr lang="en-US" sz="2800" dirty="0" smtClean="0">
              <a:solidFill>
                <a:schemeClr val="tx1">
                  <a:lumMod val="95000"/>
                  <a:lumOff val="5000"/>
                </a:schemeClr>
              </a:solidFill>
            </a:endParaRPr>
          </a:p>
          <a:p>
            <a:pPr lvl="0">
              <a:defRPr/>
            </a:pPr>
            <a:r>
              <a:rPr lang="en-US" dirty="0" smtClean="0">
                <a:solidFill>
                  <a:schemeClr val="tx1">
                    <a:lumMod val="95000"/>
                    <a:lumOff val="5000"/>
                  </a:schemeClr>
                </a:solidFill>
              </a:rPr>
              <a:t>David Watson</a:t>
            </a:r>
            <a:endParaRPr lang="en-US" baseline="30000" dirty="0" smtClean="0">
              <a:solidFill>
                <a:schemeClr val="tx1">
                  <a:lumMod val="95000"/>
                  <a:lumOff val="5000"/>
                </a:schemeClr>
              </a:solidFill>
            </a:endParaRPr>
          </a:p>
          <a:p>
            <a:pPr lvl="0">
              <a:defRPr/>
            </a:pPr>
            <a:endParaRPr lang="en-US" dirty="0" smtClean="0">
              <a:solidFill>
                <a:schemeClr val="tx1">
                  <a:lumMod val="95000"/>
                  <a:lumOff val="5000"/>
                </a:schemeClr>
              </a:solidFill>
            </a:endParaRPr>
          </a:p>
          <a:p>
            <a:endParaRPr lang="en-US" sz="2800" dirty="0">
              <a:solidFill>
                <a:schemeClr val="tx1">
                  <a:lumMod val="95000"/>
                  <a:lumOff val="5000"/>
                </a:schemeClr>
              </a:solidFill>
            </a:endParaRPr>
          </a:p>
        </p:txBody>
      </p:sp>
      <p:pic>
        <p:nvPicPr>
          <p:cNvPr id="4" name="Picture 8" descr="block_mobility"/>
          <p:cNvPicPr>
            <a:picLocks noChangeAspect="1" noChangeArrowheads="1"/>
          </p:cNvPicPr>
          <p:nvPr/>
        </p:nvPicPr>
        <p:blipFill>
          <a:blip r:embed="rId3"/>
          <a:srcRect/>
          <a:stretch>
            <a:fillRect/>
          </a:stretch>
        </p:blipFill>
        <p:spPr bwMode="auto">
          <a:xfrm>
            <a:off x="1600200" y="5460822"/>
            <a:ext cx="1219200" cy="620712"/>
          </a:xfrm>
          <a:prstGeom prst="rect">
            <a:avLst/>
          </a:prstGeom>
          <a:noFill/>
          <a:ln w="9525">
            <a:noFill/>
            <a:miter lim="800000"/>
            <a:headEnd/>
            <a:tailEnd/>
          </a:ln>
        </p:spPr>
      </p:pic>
      <p:sp>
        <p:nvSpPr>
          <p:cNvPr id="5" name="Subtitle 2"/>
          <p:cNvSpPr txBox="1">
            <a:spLocks/>
          </p:cNvSpPr>
          <p:nvPr/>
        </p:nvSpPr>
        <p:spPr>
          <a:xfrm>
            <a:off x="990600" y="2971800"/>
            <a:ext cx="2286000" cy="175260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Brett Higgins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Jason Flinn </a:t>
            </a:r>
            <a:r>
              <a:rPr kumimoji="0" lang="en-US" sz="2800" b="0" i="0" u="none" strike="noStrike" kern="1200" cap="none" spc="0" normalizeH="0" noProof="0" dirty="0" smtClean="0">
                <a:ln>
                  <a:noFill/>
                </a:ln>
                <a:solidFill>
                  <a:schemeClr val="tx1">
                    <a:lumMod val="95000"/>
                    <a:lumOff val="5000"/>
                  </a:schemeClr>
                </a:solidFill>
                <a:effectLst/>
                <a:uLnTx/>
                <a:uFillTx/>
                <a:latin typeface="+mn-lt"/>
                <a:ea typeface="+mn-ea"/>
                <a:cs typeface="+mn-cs"/>
              </a:rPr>
              <a: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Brian Noble</a:t>
            </a:r>
          </a:p>
        </p:txBody>
      </p:sp>
      <p:pic>
        <p:nvPicPr>
          <p:cNvPr id="6" name="Picture 5"/>
          <p:cNvPicPr>
            <a:picLocks noChangeAspect="1"/>
          </p:cNvPicPr>
          <p:nvPr/>
        </p:nvPicPr>
        <p:blipFill>
          <a:blip r:embed="rId4"/>
          <a:srcRect t="28000" b="36000"/>
          <a:stretch>
            <a:fillRect/>
          </a:stretch>
        </p:blipFill>
        <p:spPr>
          <a:xfrm>
            <a:off x="3962400" y="5438289"/>
            <a:ext cx="1905000" cy="685800"/>
          </a:xfrm>
          <a:prstGeom prst="rect">
            <a:avLst/>
          </a:prstGeom>
        </p:spPr>
      </p:pic>
      <p:pic>
        <p:nvPicPr>
          <p:cNvPr id="12" name="Picture 11" descr="arbor_logo.tiff"/>
          <p:cNvPicPr>
            <a:picLocks noChangeAspect="1"/>
          </p:cNvPicPr>
          <p:nvPr/>
        </p:nvPicPr>
        <p:blipFill>
          <a:blip r:embed="rId5"/>
          <a:stretch>
            <a:fillRect/>
          </a:stretch>
        </p:blipFill>
        <p:spPr>
          <a:xfrm>
            <a:off x="6248400" y="5438289"/>
            <a:ext cx="2126672" cy="7339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estimate the future?</a:t>
            </a:r>
            <a:endParaRPr lang="en-US" dirty="0"/>
          </a:p>
        </p:txBody>
      </p:sp>
      <p:sp>
        <p:nvSpPr>
          <p:cNvPr id="3" name="Content Placeholder 2"/>
          <p:cNvSpPr>
            <a:spLocks noGrp="1"/>
          </p:cNvSpPr>
          <p:nvPr>
            <p:ph idx="1"/>
          </p:nvPr>
        </p:nvSpPr>
        <p:spPr/>
        <p:txBody>
          <a:bodyPr/>
          <a:lstStyle/>
          <a:p>
            <a:r>
              <a:rPr lang="en-US" dirty="0" smtClean="0"/>
              <a:t>Current cost: straightforward</a:t>
            </a:r>
          </a:p>
          <a:p>
            <a:r>
              <a:rPr lang="en-US" dirty="0" smtClean="0"/>
              <a:t>Future cost: trickier</a:t>
            </a:r>
          </a:p>
          <a:p>
            <a:pPr lvl="1"/>
            <a:r>
              <a:rPr lang="en-US" dirty="0" smtClean="0"/>
              <a:t>Not just predicting network conditions</a:t>
            </a:r>
          </a:p>
          <a:p>
            <a:pPr lvl="1"/>
            <a:r>
              <a:rPr lang="en-US" dirty="0" smtClean="0"/>
              <a:t>When will the user request the data?</a:t>
            </a:r>
          </a:p>
          <a:p>
            <a:pPr lvl="1"/>
            <a:r>
              <a:rPr lang="en-US" dirty="0" smtClean="0"/>
              <a:t>Simplify: use </a:t>
            </a:r>
            <a:r>
              <a:rPr lang="en-US" b="1" dirty="0" smtClean="0"/>
              <a:t>average</a:t>
            </a:r>
            <a:r>
              <a:rPr lang="en-US" dirty="0" smtClean="0"/>
              <a:t> network conditions</a:t>
            </a:r>
          </a:p>
          <a:p>
            <a:pPr lvl="2"/>
            <a:r>
              <a:rPr lang="en-US" dirty="0" smtClean="0"/>
              <a:t>Average bandwidth/latency of each network</a:t>
            </a:r>
          </a:p>
          <a:p>
            <a:pPr lvl="2"/>
            <a:r>
              <a:rPr lang="en-US" dirty="0" smtClean="0"/>
              <a:t>Average availability of </a:t>
            </a:r>
            <a:r>
              <a:rPr lang="en-US" dirty="0" err="1" smtClean="0"/>
              <a:t>WiFi</a:t>
            </a:r>
            <a:endParaRPr lang="en-US" dirty="0" smtClean="0"/>
          </a:p>
          <a:p>
            <a:r>
              <a:rPr lang="en-US" dirty="0" smtClean="0"/>
              <a:t>Future benefit</a:t>
            </a:r>
          </a:p>
          <a:p>
            <a:pPr lvl="1"/>
            <a:r>
              <a:rPr lang="en-US" dirty="0" smtClean="0"/>
              <a:t>Same method as future cost</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10</a:t>
            </a:fld>
            <a:endParaRPr lang="en-US"/>
          </a:p>
        </p:txBody>
      </p:sp>
      <p:pic>
        <p:nvPicPr>
          <p:cNvPr id="6" name="Picture 5" descr="crystal_ball.jpg"/>
          <p:cNvPicPr>
            <a:picLocks noChangeAspect="1"/>
          </p:cNvPicPr>
          <p:nvPr/>
        </p:nvPicPr>
        <p:blipFill>
          <a:blip r:embed="rId3"/>
          <a:srcRect l="9469" r="9207"/>
          <a:stretch>
            <a:fillRect/>
          </a:stretch>
        </p:blipFill>
        <p:spPr>
          <a:xfrm>
            <a:off x="6535818" y="2689929"/>
            <a:ext cx="2608182" cy="21087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resources</a:t>
            </a:r>
            <a:endParaRPr lang="en-US" dirty="0"/>
          </a:p>
        </p:txBody>
      </p:sp>
      <p:sp>
        <p:nvSpPr>
          <p:cNvPr id="3" name="Content Placeholder 2"/>
          <p:cNvSpPr>
            <a:spLocks noGrp="1"/>
          </p:cNvSpPr>
          <p:nvPr>
            <p:ph idx="1"/>
          </p:nvPr>
        </p:nvSpPr>
        <p:spPr/>
        <p:txBody>
          <a:bodyPr>
            <a:normAutofit/>
          </a:bodyPr>
          <a:lstStyle/>
          <a:p>
            <a:r>
              <a:rPr lang="en-US" dirty="0" smtClean="0"/>
              <a:t>Performance, energy, cellular data</a:t>
            </a:r>
          </a:p>
          <a:p>
            <a:pPr lvl="1"/>
            <a:r>
              <a:rPr lang="en-US" dirty="0" smtClean="0"/>
              <a:t>What’s most important at a given time?</a:t>
            </a:r>
          </a:p>
          <a:p>
            <a:pPr lvl="1"/>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11</a:t>
            </a:fld>
            <a:endParaRPr lang="en-US"/>
          </a:p>
        </p:txBody>
      </p:sp>
      <p:pic>
        <p:nvPicPr>
          <p:cNvPr id="7" name="Picture 6" descr="Scale_of_injustice.png"/>
          <p:cNvPicPr>
            <a:picLocks/>
          </p:cNvPicPr>
          <p:nvPr/>
        </p:nvPicPr>
        <p:blipFill>
          <a:blip r:embed="rId3"/>
          <a:stretch>
            <a:fillRect/>
          </a:stretch>
        </p:blipFill>
        <p:spPr>
          <a:xfrm flipH="1">
            <a:off x="7190111" y="1344793"/>
            <a:ext cx="1479087" cy="1835745"/>
          </a:xfrm>
          <a:prstGeom prst="rect">
            <a:avLst/>
          </a:prstGeom>
        </p:spPr>
      </p:pic>
      <p:pic>
        <p:nvPicPr>
          <p:cNvPr id="8" name="Picture 7" descr="Scrooge_sourface.jpg"/>
          <p:cNvPicPr>
            <a:picLocks noChangeAspect="1"/>
          </p:cNvPicPr>
          <p:nvPr/>
        </p:nvPicPr>
        <p:blipFill>
          <a:blip r:embed="rId4"/>
          <a:stretch>
            <a:fillRect/>
          </a:stretch>
        </p:blipFill>
        <p:spPr>
          <a:xfrm>
            <a:off x="6049127" y="3427293"/>
            <a:ext cx="2792851" cy="2539748"/>
          </a:xfrm>
          <a:prstGeom prst="rect">
            <a:avLst/>
          </a:prstGeom>
        </p:spPr>
      </p:pic>
      <p:pic>
        <p:nvPicPr>
          <p:cNvPr id="9" name="Content Placeholder 5" descr="Toby_learned_pig_nexus.jpeg"/>
          <p:cNvPicPr>
            <a:picLocks noChangeAspect="1"/>
          </p:cNvPicPr>
          <p:nvPr/>
        </p:nvPicPr>
        <p:blipFill>
          <a:blip r:embed="rId5"/>
          <a:srcRect l="4734" r="8670" b="4034"/>
          <a:stretch>
            <a:fillRect/>
          </a:stretch>
        </p:blipFill>
        <p:spPr>
          <a:xfrm>
            <a:off x="440007" y="3389248"/>
            <a:ext cx="2031625" cy="2631877"/>
          </a:xfrm>
          <a:prstGeom prst="rect">
            <a:avLst/>
          </a:prstGeom>
        </p:spPr>
      </p:pic>
      <p:pic>
        <p:nvPicPr>
          <p:cNvPr id="10" name="Picture 9" descr="battery_low.jpg"/>
          <p:cNvPicPr>
            <a:picLocks noChangeAspect="1"/>
          </p:cNvPicPr>
          <p:nvPr/>
        </p:nvPicPr>
        <p:blipFill>
          <a:blip r:embed="rId6"/>
          <a:srcRect l="14918" t="21889" r="13512" b="19873"/>
          <a:stretch>
            <a:fillRect/>
          </a:stretch>
        </p:blipFill>
        <p:spPr>
          <a:xfrm rot="16200000">
            <a:off x="2348727" y="5216040"/>
            <a:ext cx="924786" cy="423291"/>
          </a:xfrm>
          <a:prstGeom prst="rect">
            <a:avLst/>
          </a:prstGeom>
        </p:spPr>
      </p:pic>
      <p:pic>
        <p:nvPicPr>
          <p:cNvPr id="11" name="Picture 10" descr="roadrunner.gif"/>
          <p:cNvPicPr>
            <a:picLocks noChangeAspect="1"/>
          </p:cNvPicPr>
          <p:nvPr/>
        </p:nvPicPr>
        <p:blipFill>
          <a:blip r:embed="rId7"/>
          <a:stretch>
            <a:fillRect/>
          </a:stretch>
        </p:blipFill>
        <p:spPr>
          <a:xfrm>
            <a:off x="2072965" y="3218847"/>
            <a:ext cx="2255797" cy="1691848"/>
          </a:xfrm>
          <a:prstGeom prst="rect">
            <a:avLst/>
          </a:prstGeom>
        </p:spPr>
      </p:pic>
      <p:pic>
        <p:nvPicPr>
          <p:cNvPr id="13" name="Picture 12" descr="battery_full.jpeg"/>
          <p:cNvPicPr>
            <a:picLocks noChangeAspect="1"/>
          </p:cNvPicPr>
          <p:nvPr/>
        </p:nvPicPr>
        <p:blipFill>
          <a:blip r:embed="rId8"/>
          <a:srcRect l="21145" t="27862" r="16805" b="34507"/>
          <a:stretch>
            <a:fillRect/>
          </a:stretch>
        </p:blipFill>
        <p:spPr>
          <a:xfrm rot="16200000">
            <a:off x="5148699" y="3812945"/>
            <a:ext cx="924763" cy="420624"/>
          </a:xfrm>
          <a:prstGeom prst="rect">
            <a:avLst/>
          </a:prstGeom>
        </p:spPr>
      </p:pic>
      <p:pic>
        <p:nvPicPr>
          <p:cNvPr id="16" name="Picture 15" descr="real_turtle_smaller.jpg"/>
          <p:cNvPicPr>
            <a:picLocks noChangeAspect="1"/>
          </p:cNvPicPr>
          <p:nvPr/>
        </p:nvPicPr>
        <p:blipFill>
          <a:blip r:embed="rId9"/>
          <a:stretch>
            <a:fillRect/>
          </a:stretch>
        </p:blipFill>
        <p:spPr>
          <a:xfrm>
            <a:off x="4506292" y="4680327"/>
            <a:ext cx="1720583" cy="1290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12</a:t>
            </a:fld>
            <a:endParaRPr lang="en-US"/>
          </a:p>
        </p:txBody>
      </p:sp>
      <p:pic>
        <p:nvPicPr>
          <p:cNvPr id="6" name="Picture 5" descr="Scrooge_sourface.jpg"/>
          <p:cNvPicPr>
            <a:picLocks noChangeAspect="1"/>
          </p:cNvPicPr>
          <p:nvPr/>
        </p:nvPicPr>
        <p:blipFill>
          <a:blip r:embed="rId3"/>
          <a:stretch>
            <a:fillRect/>
          </a:stretch>
        </p:blipFill>
        <p:spPr>
          <a:xfrm>
            <a:off x="2394329" y="1581498"/>
            <a:ext cx="4303059" cy="3913094"/>
          </a:xfrm>
          <a:prstGeom prst="rect">
            <a:avLst/>
          </a:prstGeom>
        </p:spPr>
      </p:pic>
      <p:sp>
        <p:nvSpPr>
          <p:cNvPr id="8" name="Oval Callout 7"/>
          <p:cNvSpPr/>
          <p:nvPr/>
        </p:nvSpPr>
        <p:spPr>
          <a:xfrm>
            <a:off x="1447473" y="1897983"/>
            <a:ext cx="2020999" cy="1365455"/>
          </a:xfrm>
          <a:prstGeom prst="wedgeEllipseCallout">
            <a:avLst>
              <a:gd name="adj1" fmla="val 89978"/>
              <a:gd name="adj2" fmla="val 8701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137160" bIns="137160" rtlCol="0" anchor="t"/>
          <a:lstStyle/>
          <a:p>
            <a:pPr algn="ctr"/>
            <a:r>
              <a:rPr lang="en-US" dirty="0" smtClean="0">
                <a:solidFill>
                  <a:schemeClr val="tx1"/>
                </a:solidFill>
              </a:rPr>
              <a:t>Every Joule </a:t>
            </a:r>
          </a:p>
          <a:p>
            <a:pPr algn="ctr"/>
            <a:r>
              <a:rPr lang="en-US" dirty="0" smtClean="0">
                <a:solidFill>
                  <a:schemeClr val="tx1"/>
                </a:solidFill>
              </a:rPr>
              <a:t>is precious!</a:t>
            </a:r>
          </a:p>
          <a:p>
            <a:pPr algn="ctr"/>
            <a:endParaRPr lang="en-US" dirty="0">
              <a:solidFill>
                <a:schemeClr val="tx1"/>
              </a:solidFill>
            </a:endParaRPr>
          </a:p>
        </p:txBody>
      </p:sp>
      <p:sp>
        <p:nvSpPr>
          <p:cNvPr id="9" name="Oval Callout 8"/>
          <p:cNvSpPr/>
          <p:nvPr/>
        </p:nvSpPr>
        <p:spPr>
          <a:xfrm>
            <a:off x="6365609" y="1941146"/>
            <a:ext cx="2020999" cy="1392765"/>
          </a:xfrm>
          <a:prstGeom prst="wedgeEllipseCallout">
            <a:avLst>
              <a:gd name="adj1" fmla="val -85698"/>
              <a:gd name="adj2" fmla="val 7426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Minimize network usage!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multiple resources</a:t>
            </a:r>
            <a:endParaRPr lang="en-US" dirty="0"/>
          </a:p>
        </p:txBody>
      </p:sp>
      <p:sp>
        <p:nvSpPr>
          <p:cNvPr id="3" name="Content Placeholder 2"/>
          <p:cNvSpPr>
            <a:spLocks noGrp="1"/>
          </p:cNvSpPr>
          <p:nvPr>
            <p:ph idx="1"/>
          </p:nvPr>
        </p:nvSpPr>
        <p:spPr/>
        <p:txBody>
          <a:bodyPr>
            <a:normAutofit/>
          </a:bodyPr>
          <a:lstStyle/>
          <a:p>
            <a:r>
              <a:rPr lang="en-US" dirty="0" smtClean="0"/>
              <a:t>Cost/benefit analysis</a:t>
            </a:r>
          </a:p>
          <a:p>
            <a:pPr lvl="1"/>
            <a:r>
              <a:rPr lang="en-US" dirty="0" smtClean="0"/>
              <a:t>How much </a:t>
            </a:r>
            <a:r>
              <a:rPr lang="en-US" b="1" dirty="0" smtClean="0"/>
              <a:t>value</a:t>
            </a:r>
            <a:r>
              <a:rPr lang="en-US" dirty="0" smtClean="0"/>
              <a:t> can the resources buy?</a:t>
            </a:r>
          </a:p>
          <a:p>
            <a:pPr lvl="1"/>
            <a:r>
              <a:rPr lang="en-US" dirty="0" smtClean="0"/>
              <a:t>Used in disk </a:t>
            </a:r>
            <a:r>
              <a:rPr lang="en-US" dirty="0" err="1" smtClean="0"/>
              <a:t>prefetching</a:t>
            </a:r>
            <a:r>
              <a:rPr lang="en-US" dirty="0" smtClean="0"/>
              <a:t> (TIP; SOSP ‘95)</a:t>
            </a:r>
          </a:p>
          <a:p>
            <a:r>
              <a:rPr lang="en-US" dirty="0" err="1" smtClean="0"/>
              <a:t>Prefetch</a:t>
            </a:r>
            <a:r>
              <a:rPr lang="en-US" dirty="0" smtClean="0"/>
              <a:t> </a:t>
            </a:r>
            <a:r>
              <a:rPr lang="en-US" b="1" dirty="0" smtClean="0"/>
              <a:t>benefit</a:t>
            </a:r>
            <a:r>
              <a:rPr lang="en-US" dirty="0" smtClean="0"/>
              <a:t>: user time saved</a:t>
            </a:r>
          </a:p>
          <a:p>
            <a:r>
              <a:rPr lang="en-US" dirty="0" err="1" smtClean="0"/>
              <a:t>Prefetch</a:t>
            </a:r>
            <a:r>
              <a:rPr lang="en-US" dirty="0" smtClean="0"/>
              <a:t> </a:t>
            </a:r>
            <a:r>
              <a:rPr lang="en-US" b="1" dirty="0" smtClean="0"/>
              <a:t>cost</a:t>
            </a:r>
            <a:r>
              <a:rPr lang="en-US" dirty="0" smtClean="0"/>
              <a:t>: energy and cellular data spent</a:t>
            </a:r>
          </a:p>
          <a:p>
            <a:r>
              <a:rPr lang="en-US" dirty="0" err="1" smtClean="0"/>
              <a:t>Prefetch</a:t>
            </a:r>
            <a:r>
              <a:rPr lang="en-US" dirty="0" smtClean="0"/>
              <a:t> if benefit &gt; cost</a:t>
            </a:r>
          </a:p>
          <a:p>
            <a:pPr lvl="1"/>
            <a:r>
              <a:rPr lang="en-US" dirty="0" smtClean="0"/>
              <a:t>How to meaningfully weigh benefit and cost?</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13</a:t>
            </a:fld>
            <a:endParaRPr lang="en-US"/>
          </a:p>
        </p:txBody>
      </p:sp>
      <p:pic>
        <p:nvPicPr>
          <p:cNvPr id="8" name="Picture 7" descr="Scale_of_injustice.png"/>
          <p:cNvPicPr>
            <a:picLocks/>
          </p:cNvPicPr>
          <p:nvPr/>
        </p:nvPicPr>
        <p:blipFill>
          <a:blip r:embed="rId3"/>
          <a:stretch>
            <a:fillRect/>
          </a:stretch>
        </p:blipFill>
        <p:spPr>
          <a:xfrm flipH="1">
            <a:off x="7190111" y="1344793"/>
            <a:ext cx="1479087" cy="18357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Rectangle 33"/>
          <p:cNvSpPr/>
          <p:nvPr/>
        </p:nvSpPr>
        <p:spPr>
          <a:xfrm>
            <a:off x="7848600" y="2590800"/>
            <a:ext cx="990600" cy="914400"/>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324600" y="2590800"/>
            <a:ext cx="990600" cy="914400"/>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Weighing benefit and cost</a:t>
            </a:r>
            <a:endParaRPr lang="en-US" dirty="0"/>
          </a:p>
        </p:txBody>
      </p:sp>
      <p:sp>
        <p:nvSpPr>
          <p:cNvPr id="3" name="Content Placeholder 2"/>
          <p:cNvSpPr>
            <a:spLocks noGrp="1"/>
          </p:cNvSpPr>
          <p:nvPr>
            <p:ph idx="1"/>
          </p:nvPr>
        </p:nvSpPr>
        <p:spPr/>
        <p:txBody>
          <a:bodyPr/>
          <a:lstStyle/>
          <a:p>
            <a:r>
              <a:rPr lang="en-US" dirty="0" smtClean="0"/>
              <a:t>IMP maintains </a:t>
            </a:r>
            <a:r>
              <a:rPr lang="en-US" b="1" dirty="0" smtClean="0"/>
              <a:t>exchange rates</a:t>
            </a:r>
          </a:p>
          <a:p>
            <a:pPr lvl="1"/>
            <a:r>
              <a:rPr lang="en-US" dirty="0" smtClean="0"/>
              <a:t>One value for each resource</a:t>
            </a:r>
          </a:p>
          <a:p>
            <a:pPr lvl="1"/>
            <a:r>
              <a:rPr lang="en-US" dirty="0" smtClean="0"/>
              <a:t>Expresses </a:t>
            </a:r>
            <a:r>
              <a:rPr lang="en-US" b="1" dirty="0" smtClean="0"/>
              <a:t>importance</a:t>
            </a:r>
            <a:r>
              <a:rPr lang="en-US" dirty="0" smtClean="0"/>
              <a:t> of resource</a:t>
            </a:r>
          </a:p>
          <a:p>
            <a:r>
              <a:rPr lang="en-US" dirty="0" smtClean="0"/>
              <a:t>Combine costs in common currency</a:t>
            </a:r>
          </a:p>
          <a:p>
            <a:pPr lvl="1"/>
            <a:r>
              <a:rPr lang="en-US" dirty="0" smtClean="0"/>
              <a:t>Meaningful comparison to benefit </a:t>
            </a:r>
          </a:p>
          <a:p>
            <a:r>
              <a:rPr lang="en-US" dirty="0" smtClean="0"/>
              <a:t>Adjust over time via feedback</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14</a:t>
            </a:fld>
            <a:endParaRPr lang="en-US"/>
          </a:p>
        </p:txBody>
      </p:sp>
      <p:grpSp>
        <p:nvGrpSpPr>
          <p:cNvPr id="6" name="Group 30"/>
          <p:cNvGrpSpPr/>
          <p:nvPr/>
        </p:nvGrpSpPr>
        <p:grpSpPr>
          <a:xfrm>
            <a:off x="6477000" y="2667000"/>
            <a:ext cx="762000" cy="762000"/>
            <a:chOff x="1524000" y="4876800"/>
            <a:chExt cx="762000" cy="762000"/>
          </a:xfrm>
        </p:grpSpPr>
        <p:sp>
          <p:nvSpPr>
            <p:cNvPr id="10" name="Oval 9"/>
            <p:cNvSpPr/>
            <p:nvPr/>
          </p:nvSpPr>
          <p:spPr>
            <a:xfrm>
              <a:off x="1524000" y="4876800"/>
              <a:ext cx="762000" cy="762000"/>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536192" y="4928616"/>
              <a:ext cx="667512" cy="667512"/>
            </a:xfrm>
            <a:prstGeom prst="ellipse">
              <a:avLst/>
            </a:prstGeom>
            <a:solidFill>
              <a:srgbClr val="FEFEF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524000" y="5257800"/>
              <a:ext cx="762000" cy="381000"/>
            </a:xfrm>
            <a:prstGeom prst="rect">
              <a:avLst/>
            </a:prstGeom>
            <a:solidFill>
              <a:srgbClr val="FEFEF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23"/>
            <p:cNvGrpSpPr/>
            <p:nvPr/>
          </p:nvGrpSpPr>
          <p:grpSpPr>
            <a:xfrm>
              <a:off x="1600200" y="5029200"/>
              <a:ext cx="533400" cy="533400"/>
              <a:chOff x="3581400" y="5105400"/>
              <a:chExt cx="533400" cy="533400"/>
            </a:xfrm>
          </p:grpSpPr>
          <p:sp>
            <p:nvSpPr>
              <p:cNvPr id="15" name="Oval 14"/>
              <p:cNvSpPr/>
              <p:nvPr/>
            </p:nvSpPr>
            <p:spPr>
              <a:xfrm>
                <a:off x="3581400" y="5105400"/>
                <a:ext cx="533400" cy="533400"/>
              </a:xfrm>
              <a:prstGeom prst="ellipse">
                <a:avLst/>
              </a:prstGeom>
              <a:solidFill>
                <a:srgbClr val="FFFFFF"/>
              </a:solidFill>
              <a:ln w="3175" cap="flat" cmpd="sng" algn="ctr">
                <a:solidFill>
                  <a:schemeClr val="tx1"/>
                </a:solidFill>
                <a:prstDash val="solid"/>
                <a:round/>
                <a:headEnd type="none" w="med" len="med"/>
                <a:tailEnd type="none" w="med" len="med"/>
              </a:ln>
              <a:effectLst>
                <a:outerShdw blurRad="40000" dist="61087" dir="1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9800000">
                <a:off x="3778758" y="5129171"/>
                <a:ext cx="27432" cy="265176"/>
              </a:xfrm>
              <a:prstGeom prst="rect">
                <a:avLst/>
              </a:prstGeom>
              <a:solidFill>
                <a:schemeClr val="tx1"/>
              </a:solidFill>
              <a:ln w="127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 name="Group 31"/>
          <p:cNvGrpSpPr/>
          <p:nvPr/>
        </p:nvGrpSpPr>
        <p:grpSpPr>
          <a:xfrm>
            <a:off x="7924800" y="2667000"/>
            <a:ext cx="762000" cy="762000"/>
            <a:chOff x="3124200" y="4876800"/>
            <a:chExt cx="762000" cy="762000"/>
          </a:xfrm>
        </p:grpSpPr>
        <p:sp>
          <p:nvSpPr>
            <p:cNvPr id="25" name="Oval 24"/>
            <p:cNvSpPr/>
            <p:nvPr/>
          </p:nvSpPr>
          <p:spPr>
            <a:xfrm>
              <a:off x="3124200" y="4876800"/>
              <a:ext cx="762000" cy="762000"/>
            </a:xfrm>
            <a:prstGeom prst="ellipse">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136392" y="4928616"/>
              <a:ext cx="667512" cy="667512"/>
            </a:xfrm>
            <a:prstGeom prst="ellipse">
              <a:avLst/>
            </a:prstGeom>
            <a:solidFill>
              <a:srgbClr val="FEFEF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124200" y="5257800"/>
              <a:ext cx="762000" cy="381000"/>
            </a:xfrm>
            <a:prstGeom prst="rect">
              <a:avLst/>
            </a:prstGeom>
            <a:solidFill>
              <a:srgbClr val="FEFEF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200400" y="5029200"/>
              <a:ext cx="533400" cy="533400"/>
            </a:xfrm>
            <a:prstGeom prst="ellipse">
              <a:avLst/>
            </a:prstGeom>
            <a:solidFill>
              <a:srgbClr val="FFFFFF"/>
            </a:solidFill>
            <a:ln w="3175" cap="flat" cmpd="sng" algn="ctr">
              <a:solidFill>
                <a:schemeClr val="tx1"/>
              </a:solidFill>
              <a:prstDash val="solid"/>
              <a:round/>
              <a:headEnd type="none" w="med" len="med"/>
              <a:tailEnd type="none" w="med" len="med"/>
            </a:ln>
            <a:effectLst>
              <a:outerShdw blurRad="40000" dist="61087" dir="144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800000">
              <a:off x="3520440" y="5052971"/>
              <a:ext cx="27432" cy="265176"/>
            </a:xfrm>
            <a:prstGeom prst="rect">
              <a:avLst/>
            </a:prstGeom>
            <a:solidFill>
              <a:schemeClr val="tx1"/>
            </a:solidFill>
            <a:ln w="12700" cap="flat" cmpd="sng" algn="ctr">
              <a:solidFill>
                <a:schemeClr val="bg1"/>
              </a:solidFill>
              <a:prstDash val="solid"/>
              <a:round/>
              <a:headEnd type="none" w="med" len="med"/>
              <a:tailEnd type="none" w="med" len="med"/>
            </a:ln>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rapezoid 34"/>
          <p:cNvSpPr/>
          <p:nvPr/>
        </p:nvSpPr>
        <p:spPr>
          <a:xfrm rot="10800000">
            <a:off x="6324600" y="2209800"/>
            <a:ext cx="990600" cy="381000"/>
          </a:xfrm>
          <a:prstGeom prst="trapezoid">
            <a:avLst>
              <a:gd name="adj" fmla="val 7166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rapezoid 35"/>
          <p:cNvSpPr/>
          <p:nvPr/>
        </p:nvSpPr>
        <p:spPr>
          <a:xfrm rot="10800000">
            <a:off x="7848600" y="2209800"/>
            <a:ext cx="990600" cy="381000"/>
          </a:xfrm>
          <a:prstGeom prst="trapezoid">
            <a:avLst>
              <a:gd name="adj" fmla="val 7166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rapezoid 36"/>
          <p:cNvSpPr/>
          <p:nvPr/>
        </p:nvSpPr>
        <p:spPr>
          <a:xfrm>
            <a:off x="6324600" y="3505200"/>
            <a:ext cx="990600" cy="381000"/>
          </a:xfrm>
          <a:prstGeom prst="trapezoid">
            <a:avLst>
              <a:gd name="adj" fmla="val 7166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rapezoid 37"/>
          <p:cNvSpPr/>
          <p:nvPr/>
        </p:nvSpPr>
        <p:spPr>
          <a:xfrm>
            <a:off x="7848600" y="3505200"/>
            <a:ext cx="990600" cy="381000"/>
          </a:xfrm>
          <a:prstGeom prst="trapezoid">
            <a:avLst>
              <a:gd name="adj" fmla="val 7166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wn Arrow 38"/>
          <p:cNvSpPr/>
          <p:nvPr/>
        </p:nvSpPr>
        <p:spPr>
          <a:xfrm>
            <a:off x="6553200" y="1905000"/>
            <a:ext cx="533400"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wn Arrow 39"/>
          <p:cNvSpPr/>
          <p:nvPr/>
        </p:nvSpPr>
        <p:spPr>
          <a:xfrm>
            <a:off x="8071104" y="1905000"/>
            <a:ext cx="533400"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wn Arrow 40"/>
          <p:cNvSpPr/>
          <p:nvPr/>
        </p:nvSpPr>
        <p:spPr>
          <a:xfrm>
            <a:off x="6553200" y="3886200"/>
            <a:ext cx="533400"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wn Arrow 41"/>
          <p:cNvSpPr/>
          <p:nvPr/>
        </p:nvSpPr>
        <p:spPr>
          <a:xfrm>
            <a:off x="8071104" y="3886200"/>
            <a:ext cx="533400"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6413133" y="1459468"/>
            <a:ext cx="761747" cy="369332"/>
          </a:xfrm>
          <a:prstGeom prst="rect">
            <a:avLst/>
          </a:prstGeom>
          <a:noFill/>
        </p:spPr>
        <p:txBody>
          <a:bodyPr wrap="none" rtlCol="0">
            <a:spAutoFit/>
          </a:bodyPr>
          <a:lstStyle/>
          <a:p>
            <a:r>
              <a:rPr lang="en-US" dirty="0" smtClean="0"/>
              <a:t>Joules</a:t>
            </a:r>
            <a:endParaRPr lang="en-US" dirty="0"/>
          </a:p>
        </p:txBody>
      </p:sp>
      <p:sp>
        <p:nvSpPr>
          <p:cNvPr id="44" name="TextBox 43"/>
          <p:cNvSpPr txBox="1"/>
          <p:nvPr/>
        </p:nvSpPr>
        <p:spPr>
          <a:xfrm>
            <a:off x="7989173" y="1459468"/>
            <a:ext cx="697627" cy="369332"/>
          </a:xfrm>
          <a:prstGeom prst="rect">
            <a:avLst/>
          </a:prstGeom>
          <a:noFill/>
        </p:spPr>
        <p:txBody>
          <a:bodyPr wrap="none" rtlCol="0">
            <a:spAutoFit/>
          </a:bodyPr>
          <a:lstStyle/>
          <a:p>
            <a:r>
              <a:rPr lang="en-US" dirty="0" smtClean="0"/>
              <a:t>Bytes</a:t>
            </a:r>
            <a:endParaRPr lang="en-US" dirty="0"/>
          </a:p>
        </p:txBody>
      </p:sp>
      <p:sp>
        <p:nvSpPr>
          <p:cNvPr id="45" name="TextBox 44"/>
          <p:cNvSpPr txBox="1"/>
          <p:nvPr/>
        </p:nvSpPr>
        <p:spPr>
          <a:xfrm>
            <a:off x="6359364" y="4191000"/>
            <a:ext cx="955836" cy="369332"/>
          </a:xfrm>
          <a:prstGeom prst="rect">
            <a:avLst/>
          </a:prstGeom>
          <a:noFill/>
        </p:spPr>
        <p:txBody>
          <a:bodyPr wrap="none" rtlCol="0">
            <a:spAutoFit/>
          </a:bodyPr>
          <a:lstStyle/>
          <a:p>
            <a:r>
              <a:rPr lang="en-US" dirty="0" smtClean="0"/>
              <a:t>Seconds</a:t>
            </a:r>
            <a:endParaRPr lang="en-US" dirty="0"/>
          </a:p>
        </p:txBody>
      </p:sp>
      <p:sp>
        <p:nvSpPr>
          <p:cNvPr id="46" name="TextBox 45"/>
          <p:cNvSpPr txBox="1"/>
          <p:nvPr/>
        </p:nvSpPr>
        <p:spPr>
          <a:xfrm>
            <a:off x="7883364" y="4191000"/>
            <a:ext cx="955836" cy="369332"/>
          </a:xfrm>
          <a:prstGeom prst="rect">
            <a:avLst/>
          </a:prstGeom>
          <a:noFill/>
        </p:spPr>
        <p:txBody>
          <a:bodyPr wrap="none" rtlCol="0">
            <a:spAutoFit/>
          </a:bodyPr>
          <a:lstStyle/>
          <a:p>
            <a:r>
              <a:rPr lang="en-US" dirty="0" smtClean="0"/>
              <a:t>Seconds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adjust exchange rates?</a:t>
            </a:r>
            <a:endParaRPr lang="en-US" dirty="0"/>
          </a:p>
        </p:txBody>
      </p:sp>
      <p:sp>
        <p:nvSpPr>
          <p:cNvPr id="3" name="Content Placeholder 2"/>
          <p:cNvSpPr>
            <a:spLocks noGrp="1"/>
          </p:cNvSpPr>
          <p:nvPr>
            <p:ph idx="1"/>
          </p:nvPr>
        </p:nvSpPr>
        <p:spPr>
          <a:xfrm>
            <a:off x="3904824" y="1600200"/>
            <a:ext cx="5398911" cy="4525963"/>
          </a:xfrm>
        </p:spPr>
        <p:txBody>
          <a:bodyPr/>
          <a:lstStyle/>
          <a:p>
            <a:r>
              <a:rPr lang="en-US" dirty="0" smtClean="0"/>
              <a:t>Goal-directed adaptation</a:t>
            </a:r>
          </a:p>
          <a:p>
            <a:pPr lvl="1"/>
            <a:r>
              <a:rPr lang="en-US" dirty="0" smtClean="0"/>
              <a:t>Borrows from Odyssey (TOCS ’04)</a:t>
            </a:r>
          </a:p>
          <a:p>
            <a:pPr lvl="1"/>
            <a:r>
              <a:rPr lang="en-US" dirty="0" smtClean="0"/>
              <a:t>Estimate resource supply, demand</a:t>
            </a:r>
          </a:p>
          <a:p>
            <a:pPr lvl="1"/>
            <a:r>
              <a:rPr lang="en-US" dirty="0" smtClean="0"/>
              <a:t>Adjust exchange rates</a:t>
            </a:r>
          </a:p>
          <a:p>
            <a:pPr lvl="2"/>
            <a:r>
              <a:rPr lang="en-US" dirty="0" smtClean="0"/>
              <a:t>Increase when demand &gt; supply</a:t>
            </a:r>
          </a:p>
          <a:p>
            <a:pPr lvl="2"/>
            <a:r>
              <a:rPr lang="en-US" dirty="0" smtClean="0"/>
              <a:t>Decrease when supply &lt; demand</a:t>
            </a:r>
          </a:p>
        </p:txBody>
      </p:sp>
      <p:sp>
        <p:nvSpPr>
          <p:cNvPr id="4" name="Footer Placeholder 3"/>
          <p:cNvSpPr>
            <a:spLocks noGrp="1"/>
          </p:cNvSpPr>
          <p:nvPr>
            <p:ph type="ftr" sz="quarter" idx="11"/>
          </p:nvPr>
        </p:nvSpPr>
        <p:spPr/>
        <p:txBody>
          <a:bodyPr/>
          <a:lstStyle/>
          <a:p>
            <a:r>
              <a:rPr lang="en-US" dirty="0" smtClean="0"/>
              <a:t>Brett Higgins</a:t>
            </a:r>
            <a:endParaRPr lang="en-US" dirty="0"/>
          </a:p>
        </p:txBody>
      </p:sp>
      <p:sp>
        <p:nvSpPr>
          <p:cNvPr id="5" name="Slide Number Placeholder 4"/>
          <p:cNvSpPr>
            <a:spLocks noGrp="1"/>
          </p:cNvSpPr>
          <p:nvPr>
            <p:ph type="sldNum" sz="quarter" idx="12"/>
          </p:nvPr>
        </p:nvSpPr>
        <p:spPr/>
        <p:txBody>
          <a:bodyPr/>
          <a:lstStyle/>
          <a:p>
            <a:fld id="{66AC3D5E-703E-6945-AD25-7B3D21EB34AE}" type="slidenum">
              <a:rPr lang="en-US" smtClean="0"/>
              <a:pPr/>
              <a:t>15</a:t>
            </a:fld>
            <a:endParaRPr lang="en-US"/>
          </a:p>
        </p:txBody>
      </p:sp>
      <p:grpSp>
        <p:nvGrpSpPr>
          <p:cNvPr id="46" name="Group 45"/>
          <p:cNvGrpSpPr/>
          <p:nvPr/>
        </p:nvGrpSpPr>
        <p:grpSpPr>
          <a:xfrm>
            <a:off x="179916" y="1445357"/>
            <a:ext cx="6019800" cy="4484132"/>
            <a:chOff x="1308805" y="1459468"/>
            <a:chExt cx="6019800" cy="4484132"/>
          </a:xfrm>
        </p:grpSpPr>
        <p:cxnSp>
          <p:nvCxnSpPr>
            <p:cNvPr id="30" name="Straight Connector 29"/>
            <p:cNvCxnSpPr/>
            <p:nvPr/>
          </p:nvCxnSpPr>
          <p:spPr>
            <a:xfrm rot="5400000">
              <a:off x="508705" y="3694906"/>
              <a:ext cx="3733800" cy="1588"/>
            </a:xfrm>
            <a:prstGeom prst="line">
              <a:avLst/>
            </a:prstGeom>
            <a:ln>
              <a:solidFill>
                <a:srgbClr val="181818"/>
              </a:solidFill>
              <a:head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2299407" y="5485606"/>
              <a:ext cx="4343399" cy="1588"/>
            </a:xfrm>
            <a:prstGeom prst="line">
              <a:avLst/>
            </a:prstGeom>
            <a:ln>
              <a:solidFill>
                <a:srgbClr val="181818"/>
              </a:solidFill>
              <a:headEnd type="triangle" w="lg" len="med"/>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79231" y="5269468"/>
              <a:ext cx="649374" cy="369332"/>
            </a:xfrm>
            <a:prstGeom prst="rect">
              <a:avLst/>
            </a:prstGeom>
            <a:noFill/>
          </p:spPr>
          <p:txBody>
            <a:bodyPr wrap="none" rtlCol="0">
              <a:spAutoFit/>
            </a:bodyPr>
            <a:lstStyle/>
            <a:p>
              <a:r>
                <a:rPr lang="en-US" dirty="0" smtClean="0"/>
                <a:t>Time</a:t>
              </a:r>
              <a:endParaRPr lang="en-US" dirty="0"/>
            </a:p>
          </p:txBody>
        </p:sp>
        <p:sp>
          <p:nvSpPr>
            <p:cNvPr id="33" name="TextBox 32"/>
            <p:cNvSpPr txBox="1"/>
            <p:nvPr/>
          </p:nvSpPr>
          <p:spPr>
            <a:xfrm>
              <a:off x="2051712" y="1459468"/>
              <a:ext cx="813043" cy="369332"/>
            </a:xfrm>
            <a:prstGeom prst="rect">
              <a:avLst/>
            </a:prstGeom>
            <a:noFill/>
          </p:spPr>
          <p:txBody>
            <a:bodyPr wrap="none" rtlCol="0">
              <a:spAutoFit/>
            </a:bodyPr>
            <a:lstStyle/>
            <a:p>
              <a:r>
                <a:rPr lang="en-US" dirty="0" smtClean="0"/>
                <a:t>Supply</a:t>
              </a:r>
              <a:endParaRPr lang="en-US" dirty="0"/>
            </a:p>
          </p:txBody>
        </p:sp>
        <p:cxnSp>
          <p:nvCxnSpPr>
            <p:cNvPr id="34" name="Straight Connector 33"/>
            <p:cNvCxnSpPr/>
            <p:nvPr/>
          </p:nvCxnSpPr>
          <p:spPr>
            <a:xfrm rot="10800000">
              <a:off x="2299405" y="2285206"/>
              <a:ext cx="152400" cy="1588"/>
            </a:xfrm>
            <a:prstGeom prst="line">
              <a:avLst/>
            </a:prstGeom>
            <a:ln>
              <a:solidFill>
                <a:srgbClr val="181818"/>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030886" y="5485876"/>
              <a:ext cx="155448" cy="1588"/>
            </a:xfrm>
            <a:prstGeom prst="line">
              <a:avLst/>
            </a:prstGeom>
            <a:ln>
              <a:solidFill>
                <a:srgbClr val="181818"/>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804605" y="5574268"/>
              <a:ext cx="615561" cy="369332"/>
            </a:xfrm>
            <a:prstGeom prst="rect">
              <a:avLst/>
            </a:prstGeom>
            <a:noFill/>
          </p:spPr>
          <p:txBody>
            <a:bodyPr wrap="none" rtlCol="0">
              <a:spAutoFit/>
            </a:bodyPr>
            <a:lstStyle/>
            <a:p>
              <a:r>
                <a:rPr lang="en-US" dirty="0" smtClean="0"/>
                <a:t>Goal</a:t>
              </a:r>
              <a:endParaRPr lang="en-US" dirty="0"/>
            </a:p>
          </p:txBody>
        </p:sp>
        <p:sp>
          <p:nvSpPr>
            <p:cNvPr id="37" name="TextBox 36"/>
            <p:cNvSpPr txBox="1"/>
            <p:nvPr/>
          </p:nvSpPr>
          <p:spPr>
            <a:xfrm>
              <a:off x="1308805" y="2032337"/>
              <a:ext cx="914809" cy="646331"/>
            </a:xfrm>
            <a:prstGeom prst="rect">
              <a:avLst/>
            </a:prstGeom>
            <a:noFill/>
          </p:spPr>
          <p:txBody>
            <a:bodyPr wrap="none" rtlCol="0">
              <a:spAutoFit/>
            </a:bodyPr>
            <a:lstStyle/>
            <a:p>
              <a:r>
                <a:rPr lang="en-US" dirty="0" smtClean="0"/>
                <a:t>Starting</a:t>
              </a:r>
            </a:p>
            <a:p>
              <a:r>
                <a:rPr lang="en-US" dirty="0" smtClean="0"/>
                <a:t>supply</a:t>
              </a:r>
              <a:endParaRPr lang="en-US" dirty="0"/>
            </a:p>
          </p:txBody>
        </p:sp>
        <p:cxnSp>
          <p:nvCxnSpPr>
            <p:cNvPr id="38" name="Straight Connector 37"/>
            <p:cNvCxnSpPr/>
            <p:nvPr/>
          </p:nvCxnSpPr>
          <p:spPr>
            <a:xfrm>
              <a:off x="2376400" y="2286795"/>
              <a:ext cx="3733004" cy="320040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2382034" y="2294179"/>
              <a:ext cx="3714270" cy="3085929"/>
            </a:xfrm>
            <a:custGeom>
              <a:avLst/>
              <a:gdLst>
                <a:gd name="connsiteX0" fmla="*/ 0 w 3714270"/>
                <a:gd name="connsiteY0" fmla="*/ 0 h 3085929"/>
                <a:gd name="connsiteX1" fmla="*/ 95588 w 3714270"/>
                <a:gd name="connsiteY1" fmla="*/ 245781 h 3085929"/>
                <a:gd name="connsiteX2" fmla="*/ 95588 w 3714270"/>
                <a:gd name="connsiteY2" fmla="*/ 245781 h 3085929"/>
                <a:gd name="connsiteX3" fmla="*/ 245798 w 3714270"/>
                <a:gd name="connsiteY3" fmla="*/ 327709 h 3085929"/>
                <a:gd name="connsiteX4" fmla="*/ 423318 w 3714270"/>
                <a:gd name="connsiteY4" fmla="*/ 355018 h 3085929"/>
                <a:gd name="connsiteX5" fmla="*/ 477940 w 3714270"/>
                <a:gd name="connsiteY5" fmla="*/ 491563 h 3085929"/>
                <a:gd name="connsiteX6" fmla="*/ 628149 w 3714270"/>
                <a:gd name="connsiteY6" fmla="*/ 491563 h 3085929"/>
                <a:gd name="connsiteX7" fmla="*/ 696426 w 3714270"/>
                <a:gd name="connsiteY7" fmla="*/ 641764 h 3085929"/>
                <a:gd name="connsiteX8" fmla="*/ 955879 w 3714270"/>
                <a:gd name="connsiteY8" fmla="*/ 669073 h 3085929"/>
                <a:gd name="connsiteX9" fmla="*/ 955879 w 3714270"/>
                <a:gd name="connsiteY9" fmla="*/ 669073 h 3085929"/>
                <a:gd name="connsiteX10" fmla="*/ 1297264 w 3714270"/>
                <a:gd name="connsiteY10" fmla="*/ 764655 h 3085929"/>
                <a:gd name="connsiteX11" fmla="*/ 1392852 w 3714270"/>
                <a:gd name="connsiteY11" fmla="*/ 1338146 h 3085929"/>
                <a:gd name="connsiteX12" fmla="*/ 1570372 w 3714270"/>
                <a:gd name="connsiteY12" fmla="*/ 1365455 h 3085929"/>
                <a:gd name="connsiteX13" fmla="*/ 1597683 w 3714270"/>
                <a:gd name="connsiteY13" fmla="*/ 1447382 h 3085929"/>
                <a:gd name="connsiteX14" fmla="*/ 1775203 w 3714270"/>
                <a:gd name="connsiteY14" fmla="*/ 1447382 h 3085929"/>
                <a:gd name="connsiteX15" fmla="*/ 1829825 w 3714270"/>
                <a:gd name="connsiteY15" fmla="*/ 1665855 h 3085929"/>
                <a:gd name="connsiteX16" fmla="*/ 2021000 w 3714270"/>
                <a:gd name="connsiteY16" fmla="*/ 1665855 h 3085929"/>
                <a:gd name="connsiteX17" fmla="*/ 2034656 w 3714270"/>
                <a:gd name="connsiteY17" fmla="*/ 1775092 h 3085929"/>
                <a:gd name="connsiteX18" fmla="*/ 2376041 w 3714270"/>
                <a:gd name="connsiteY18" fmla="*/ 1802401 h 3085929"/>
                <a:gd name="connsiteX19" fmla="*/ 2444318 w 3714270"/>
                <a:gd name="connsiteY19" fmla="*/ 2061837 h 3085929"/>
                <a:gd name="connsiteX20" fmla="*/ 2594527 w 3714270"/>
                <a:gd name="connsiteY20" fmla="*/ 2116455 h 3085929"/>
                <a:gd name="connsiteX21" fmla="*/ 2594527 w 3714270"/>
                <a:gd name="connsiteY21" fmla="*/ 2212037 h 3085929"/>
                <a:gd name="connsiteX22" fmla="*/ 2758392 w 3714270"/>
                <a:gd name="connsiteY22" fmla="*/ 2266656 h 3085929"/>
                <a:gd name="connsiteX23" fmla="*/ 2922257 w 3714270"/>
                <a:gd name="connsiteY23" fmla="*/ 2689947 h 3085929"/>
                <a:gd name="connsiteX24" fmla="*/ 3086122 w 3714270"/>
                <a:gd name="connsiteY24" fmla="*/ 2689947 h 3085929"/>
                <a:gd name="connsiteX25" fmla="*/ 3154399 w 3714270"/>
                <a:gd name="connsiteY25" fmla="*/ 2853801 h 3085929"/>
                <a:gd name="connsiteX26" fmla="*/ 3263642 w 3714270"/>
                <a:gd name="connsiteY26" fmla="*/ 2853801 h 3085929"/>
                <a:gd name="connsiteX27" fmla="*/ 3345574 w 3714270"/>
                <a:gd name="connsiteY27" fmla="*/ 2976692 h 3085929"/>
                <a:gd name="connsiteX28" fmla="*/ 3645993 w 3714270"/>
                <a:gd name="connsiteY28" fmla="*/ 3004001 h 3085929"/>
                <a:gd name="connsiteX29" fmla="*/ 3714270 w 3714270"/>
                <a:gd name="connsiteY29" fmla="*/ 3085929 h 308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14270" h="3085929">
                  <a:moveTo>
                    <a:pt x="0" y="0"/>
                  </a:moveTo>
                  <a:lnTo>
                    <a:pt x="95588" y="245781"/>
                  </a:lnTo>
                  <a:lnTo>
                    <a:pt x="95588" y="245781"/>
                  </a:lnTo>
                  <a:cubicBezTo>
                    <a:pt x="236045" y="330051"/>
                    <a:pt x="179060" y="327709"/>
                    <a:pt x="245798" y="327709"/>
                  </a:cubicBezTo>
                  <a:lnTo>
                    <a:pt x="423318" y="355018"/>
                  </a:lnTo>
                  <a:lnTo>
                    <a:pt x="477940" y="491563"/>
                  </a:lnTo>
                  <a:lnTo>
                    <a:pt x="628149" y="491563"/>
                  </a:lnTo>
                  <a:lnTo>
                    <a:pt x="696426" y="641764"/>
                  </a:lnTo>
                  <a:lnTo>
                    <a:pt x="955879" y="669073"/>
                  </a:lnTo>
                  <a:lnTo>
                    <a:pt x="955879" y="669073"/>
                  </a:lnTo>
                  <a:lnTo>
                    <a:pt x="1297264" y="764655"/>
                  </a:lnTo>
                  <a:lnTo>
                    <a:pt x="1392852" y="1338146"/>
                  </a:lnTo>
                  <a:lnTo>
                    <a:pt x="1570372" y="1365455"/>
                  </a:lnTo>
                  <a:lnTo>
                    <a:pt x="1597683" y="1447382"/>
                  </a:lnTo>
                  <a:lnTo>
                    <a:pt x="1775203" y="1447382"/>
                  </a:lnTo>
                  <a:lnTo>
                    <a:pt x="1829825" y="1665855"/>
                  </a:lnTo>
                  <a:lnTo>
                    <a:pt x="2021000" y="1665855"/>
                  </a:lnTo>
                  <a:lnTo>
                    <a:pt x="2034656" y="1775092"/>
                  </a:lnTo>
                  <a:lnTo>
                    <a:pt x="2376041" y="1802401"/>
                  </a:lnTo>
                  <a:lnTo>
                    <a:pt x="2444318" y="2061837"/>
                  </a:lnTo>
                  <a:lnTo>
                    <a:pt x="2594527" y="2116455"/>
                  </a:lnTo>
                  <a:lnTo>
                    <a:pt x="2594527" y="2212037"/>
                  </a:lnTo>
                  <a:lnTo>
                    <a:pt x="2758392" y="2266656"/>
                  </a:lnTo>
                  <a:lnTo>
                    <a:pt x="2922257" y="2689947"/>
                  </a:lnTo>
                  <a:lnTo>
                    <a:pt x="3086122" y="2689947"/>
                  </a:lnTo>
                  <a:lnTo>
                    <a:pt x="3154399" y="2853801"/>
                  </a:lnTo>
                  <a:lnTo>
                    <a:pt x="3263642" y="2853801"/>
                  </a:lnTo>
                  <a:cubicBezTo>
                    <a:pt x="3334130" y="2980671"/>
                    <a:pt x="3285058" y="2976692"/>
                    <a:pt x="3345574" y="2976692"/>
                  </a:cubicBezTo>
                  <a:lnTo>
                    <a:pt x="3645993" y="3004001"/>
                  </a:lnTo>
                  <a:lnTo>
                    <a:pt x="3714270" y="3085929"/>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0" name="Group 32"/>
            <p:cNvGrpSpPr/>
            <p:nvPr/>
          </p:nvGrpSpPr>
          <p:grpSpPr>
            <a:xfrm>
              <a:off x="2770914" y="3152000"/>
              <a:ext cx="642499" cy="923510"/>
              <a:chOff x="4559458" y="1921133"/>
              <a:chExt cx="642499" cy="923510"/>
            </a:xfrm>
          </p:grpSpPr>
          <p:sp>
            <p:nvSpPr>
              <p:cNvPr id="41" name="TextBox 40"/>
              <p:cNvSpPr txBox="1"/>
              <p:nvPr/>
            </p:nvSpPr>
            <p:spPr>
              <a:xfrm>
                <a:off x="4559458" y="2475311"/>
                <a:ext cx="642499" cy="369332"/>
              </a:xfrm>
              <a:prstGeom prst="rect">
                <a:avLst/>
              </a:prstGeom>
              <a:noFill/>
            </p:spPr>
            <p:txBody>
              <a:bodyPr wrap="none" rtlCol="0">
                <a:spAutoFit/>
              </a:bodyPr>
              <a:lstStyle/>
              <a:p>
                <a:r>
                  <a:rPr lang="en-US" dirty="0" smtClean="0"/>
                  <a:t>Ideal</a:t>
                </a:r>
                <a:endParaRPr lang="en-US" dirty="0"/>
              </a:p>
            </p:txBody>
          </p:sp>
          <p:cxnSp>
            <p:nvCxnSpPr>
              <p:cNvPr id="42" name="Straight Connector 41"/>
              <p:cNvCxnSpPr/>
              <p:nvPr/>
            </p:nvCxnSpPr>
            <p:spPr>
              <a:xfrm rot="5400000">
                <a:off x="4732417" y="2069425"/>
                <a:ext cx="554177" cy="257594"/>
              </a:xfrm>
              <a:prstGeom prst="line">
                <a:avLst/>
              </a:prstGeom>
              <a:ln>
                <a:solidFill>
                  <a:srgbClr val="181818"/>
                </a:solidFill>
                <a:head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p:nvPr/>
          </p:nvGrpSpPr>
          <p:grpSpPr>
            <a:xfrm>
              <a:off x="3486305" y="2221468"/>
              <a:ext cx="777978" cy="718067"/>
              <a:chOff x="4632349" y="2329934"/>
              <a:chExt cx="777978" cy="718067"/>
            </a:xfrm>
          </p:grpSpPr>
          <p:sp>
            <p:nvSpPr>
              <p:cNvPr id="44" name="TextBox 43"/>
              <p:cNvSpPr txBox="1"/>
              <p:nvPr/>
            </p:nvSpPr>
            <p:spPr>
              <a:xfrm>
                <a:off x="4632350" y="2329934"/>
                <a:ext cx="777977" cy="369332"/>
              </a:xfrm>
              <a:prstGeom prst="rect">
                <a:avLst/>
              </a:prstGeom>
              <a:noFill/>
            </p:spPr>
            <p:txBody>
              <a:bodyPr wrap="none" rtlCol="0">
                <a:spAutoFit/>
              </a:bodyPr>
              <a:lstStyle/>
              <a:p>
                <a:r>
                  <a:rPr lang="en-US" dirty="0" smtClean="0"/>
                  <a:t>Actual</a:t>
                </a:r>
                <a:endParaRPr lang="en-US" dirty="0"/>
              </a:p>
            </p:txBody>
          </p:sp>
          <p:cxnSp>
            <p:nvCxnSpPr>
              <p:cNvPr id="45" name="Straight Connector 44"/>
              <p:cNvCxnSpPr/>
              <p:nvPr/>
            </p:nvCxnSpPr>
            <p:spPr>
              <a:xfrm rot="5400000" flipH="1" flipV="1">
                <a:off x="4555157" y="2743399"/>
                <a:ext cx="381794" cy="227409"/>
              </a:xfrm>
              <a:prstGeom prst="line">
                <a:avLst/>
              </a:prstGeom>
              <a:ln>
                <a:solidFill>
                  <a:srgbClr val="181818"/>
                </a:solidFill>
                <a:headEnd type="triangle" w="lg" len="med"/>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Users don’t always want what apps ask for</a:t>
            </a:r>
            <a:endParaRPr lang="en-US" sz="3600"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16</a:t>
            </a:fld>
            <a:endParaRPr lang="en-US"/>
          </a:p>
        </p:txBody>
      </p:sp>
      <p:pic>
        <p:nvPicPr>
          <p:cNvPr id="7" name="Picture 6" descr="man_silhouette_nexus.png"/>
          <p:cNvPicPr>
            <a:picLocks noChangeAspect="1"/>
          </p:cNvPicPr>
          <p:nvPr/>
        </p:nvPicPr>
        <p:blipFill>
          <a:blip r:embed="rId3"/>
          <a:stretch>
            <a:fillRect/>
          </a:stretch>
        </p:blipFill>
        <p:spPr>
          <a:xfrm>
            <a:off x="5906870" y="1801737"/>
            <a:ext cx="417030" cy="1264123"/>
          </a:xfrm>
          <a:prstGeom prst="rect">
            <a:avLst/>
          </a:prstGeom>
        </p:spPr>
      </p:pic>
      <p:grpSp>
        <p:nvGrpSpPr>
          <p:cNvPr id="3" name="Group 16"/>
          <p:cNvGrpSpPr/>
          <p:nvPr/>
        </p:nvGrpSpPr>
        <p:grpSpPr>
          <a:xfrm>
            <a:off x="6781800" y="1573137"/>
            <a:ext cx="741915" cy="457200"/>
            <a:chOff x="5811284" y="4038600"/>
            <a:chExt cx="741915" cy="457200"/>
          </a:xfrm>
          <a:effectLst>
            <a:outerShdw blurRad="50800" dist="25400" dir="2700000">
              <a:srgbClr val="000000">
                <a:alpha val="43000"/>
              </a:srgbClr>
            </a:outerShdw>
          </a:effectLst>
        </p:grpSpPr>
        <p:sp>
          <p:nvSpPr>
            <p:cNvPr id="10" name="Rectangle 9"/>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33"/>
          <p:cNvGrpSpPr/>
          <p:nvPr/>
        </p:nvGrpSpPr>
        <p:grpSpPr>
          <a:xfrm>
            <a:off x="7759828" y="2792337"/>
            <a:ext cx="741915" cy="457200"/>
            <a:chOff x="5811284" y="4038600"/>
            <a:chExt cx="741915" cy="457200"/>
          </a:xfrm>
          <a:solidFill>
            <a:schemeClr val="bg1">
              <a:lumMod val="65000"/>
            </a:schemeClr>
          </a:solidFill>
          <a:effectLst>
            <a:outerShdw blurRad="50800" dist="25400" dir="2700000">
              <a:srgbClr val="000000">
                <a:alpha val="43000"/>
              </a:srgbClr>
            </a:outerShdw>
          </a:effectLst>
        </p:grpSpPr>
        <p:sp>
          <p:nvSpPr>
            <p:cNvPr id="35" name="Rectangle 34"/>
            <p:cNvSpPr/>
            <p:nvPr/>
          </p:nvSpPr>
          <p:spPr>
            <a:xfrm>
              <a:off x="5811284" y="4038600"/>
              <a:ext cx="741915" cy="4572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Isosceles Triangle 35"/>
            <p:cNvSpPr/>
            <p:nvPr/>
          </p:nvSpPr>
          <p:spPr>
            <a:xfrm>
              <a:off x="5811284" y="4191000"/>
              <a:ext cx="741915" cy="304800"/>
            </a:xfrm>
            <a:prstGeom prst="triangl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5811284" y="4038600"/>
              <a:ext cx="741915" cy="304800"/>
            </a:xfrm>
            <a:prstGeom prst="triangle">
              <a:avLst/>
            </a:prstGeom>
            <a:grp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37"/>
          <p:cNvGrpSpPr/>
          <p:nvPr/>
        </p:nvGrpSpPr>
        <p:grpSpPr>
          <a:xfrm>
            <a:off x="6781800" y="3401937"/>
            <a:ext cx="741915" cy="457200"/>
            <a:chOff x="5811284" y="4038600"/>
            <a:chExt cx="741915" cy="457200"/>
          </a:xfrm>
          <a:effectLst>
            <a:outerShdw blurRad="50800" dist="25400" dir="2700000">
              <a:srgbClr val="000000">
                <a:alpha val="43000"/>
              </a:srgbClr>
            </a:outerShdw>
          </a:effectLst>
        </p:grpSpPr>
        <p:sp>
          <p:nvSpPr>
            <p:cNvPr id="39" name="Rectangle 38"/>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41"/>
          <p:cNvGrpSpPr/>
          <p:nvPr/>
        </p:nvGrpSpPr>
        <p:grpSpPr>
          <a:xfrm>
            <a:off x="7759828" y="3401937"/>
            <a:ext cx="741915" cy="457200"/>
            <a:chOff x="5811284" y="4038600"/>
            <a:chExt cx="741915" cy="457200"/>
          </a:xfrm>
          <a:effectLst>
            <a:outerShdw blurRad="50800" dist="25400" dir="2700000">
              <a:srgbClr val="000000">
                <a:alpha val="43000"/>
              </a:srgbClr>
            </a:outerShdw>
          </a:effectLst>
        </p:grpSpPr>
        <p:sp>
          <p:nvSpPr>
            <p:cNvPr id="43" name="Rectangle 42"/>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45"/>
          <p:cNvGrpSpPr/>
          <p:nvPr/>
        </p:nvGrpSpPr>
        <p:grpSpPr>
          <a:xfrm>
            <a:off x="6781800" y="4011537"/>
            <a:ext cx="741915" cy="457200"/>
            <a:chOff x="5811284" y="4038600"/>
            <a:chExt cx="741915" cy="457200"/>
          </a:xfrm>
          <a:solidFill>
            <a:schemeClr val="bg1">
              <a:lumMod val="65000"/>
            </a:schemeClr>
          </a:solidFill>
          <a:effectLst>
            <a:outerShdw blurRad="50800" dist="25400" dir="2700000">
              <a:srgbClr val="000000">
                <a:alpha val="43000"/>
              </a:srgbClr>
            </a:outerShdw>
          </a:effectLst>
        </p:grpSpPr>
        <p:sp>
          <p:nvSpPr>
            <p:cNvPr id="47" name="Rectangle 46"/>
            <p:cNvSpPr/>
            <p:nvPr/>
          </p:nvSpPr>
          <p:spPr>
            <a:xfrm>
              <a:off x="5811284" y="4038600"/>
              <a:ext cx="741915" cy="4572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Isosceles Triangle 47"/>
            <p:cNvSpPr/>
            <p:nvPr/>
          </p:nvSpPr>
          <p:spPr>
            <a:xfrm>
              <a:off x="5811284" y="4191000"/>
              <a:ext cx="741915" cy="304800"/>
            </a:xfrm>
            <a:prstGeom prst="triangl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5811284" y="4038600"/>
              <a:ext cx="741915" cy="304800"/>
            </a:xfrm>
            <a:prstGeom prst="triangle">
              <a:avLst/>
            </a:prstGeom>
            <a:grp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49"/>
          <p:cNvGrpSpPr/>
          <p:nvPr/>
        </p:nvGrpSpPr>
        <p:grpSpPr>
          <a:xfrm>
            <a:off x="7759828" y="4011537"/>
            <a:ext cx="741915" cy="457200"/>
            <a:chOff x="5811284" y="4038600"/>
            <a:chExt cx="741915" cy="457200"/>
          </a:xfrm>
          <a:effectLst>
            <a:outerShdw blurRad="50800" dist="25400" dir="2700000">
              <a:srgbClr val="000000">
                <a:alpha val="43000"/>
              </a:srgbClr>
            </a:outerShdw>
          </a:effectLst>
        </p:grpSpPr>
        <p:sp>
          <p:nvSpPr>
            <p:cNvPr id="51" name="Rectangle 50"/>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69"/>
          <p:cNvGrpSpPr/>
          <p:nvPr/>
        </p:nvGrpSpPr>
        <p:grpSpPr>
          <a:xfrm>
            <a:off x="7759828" y="1573137"/>
            <a:ext cx="741915" cy="457200"/>
            <a:chOff x="5811284" y="4038600"/>
            <a:chExt cx="741915" cy="457200"/>
          </a:xfrm>
          <a:effectLst>
            <a:outerShdw blurRad="50800" dist="25400" dir="2700000">
              <a:srgbClr val="000000">
                <a:alpha val="43000"/>
              </a:srgbClr>
            </a:outerShdw>
          </a:effectLst>
        </p:grpSpPr>
        <p:sp>
          <p:nvSpPr>
            <p:cNvPr id="71" name="Rectangle 70"/>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Isosceles Triangle 71"/>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74"/>
          <p:cNvGrpSpPr/>
          <p:nvPr/>
        </p:nvGrpSpPr>
        <p:grpSpPr>
          <a:xfrm>
            <a:off x="6781800" y="2182737"/>
            <a:ext cx="741915" cy="457200"/>
            <a:chOff x="5811284" y="4038600"/>
            <a:chExt cx="741915" cy="457200"/>
          </a:xfrm>
          <a:solidFill>
            <a:schemeClr val="bg1">
              <a:lumMod val="65000"/>
            </a:schemeClr>
          </a:solidFill>
          <a:effectLst>
            <a:outerShdw blurRad="50800" dist="25400" dir="2700000">
              <a:srgbClr val="000000">
                <a:alpha val="43000"/>
              </a:srgbClr>
            </a:outerShdw>
          </a:effectLst>
        </p:grpSpPr>
        <p:sp>
          <p:nvSpPr>
            <p:cNvPr id="76" name="Rectangle 75"/>
            <p:cNvSpPr/>
            <p:nvPr/>
          </p:nvSpPr>
          <p:spPr>
            <a:xfrm>
              <a:off x="5811284" y="4038600"/>
              <a:ext cx="741915" cy="4572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Isosceles Triangle 76"/>
            <p:cNvSpPr/>
            <p:nvPr/>
          </p:nvSpPr>
          <p:spPr>
            <a:xfrm>
              <a:off x="5811284" y="4191000"/>
              <a:ext cx="741915" cy="304800"/>
            </a:xfrm>
            <a:prstGeom prst="triangl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5811284" y="4038600"/>
              <a:ext cx="741915" cy="304800"/>
            </a:xfrm>
            <a:prstGeom prst="triangle">
              <a:avLst/>
            </a:prstGeom>
            <a:grp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79"/>
          <p:cNvGrpSpPr/>
          <p:nvPr/>
        </p:nvGrpSpPr>
        <p:grpSpPr>
          <a:xfrm>
            <a:off x="7759828" y="2182737"/>
            <a:ext cx="741915" cy="457200"/>
            <a:chOff x="5811284" y="4038600"/>
            <a:chExt cx="741915" cy="457200"/>
          </a:xfrm>
          <a:solidFill>
            <a:schemeClr val="bg1">
              <a:lumMod val="65000"/>
            </a:schemeClr>
          </a:solidFill>
          <a:effectLst>
            <a:outerShdw blurRad="50800" dist="25400" dir="2700000">
              <a:srgbClr val="000000">
                <a:alpha val="43000"/>
              </a:srgbClr>
            </a:outerShdw>
          </a:effectLst>
        </p:grpSpPr>
        <p:sp>
          <p:nvSpPr>
            <p:cNvPr id="81" name="Rectangle 80"/>
            <p:cNvSpPr/>
            <p:nvPr/>
          </p:nvSpPr>
          <p:spPr>
            <a:xfrm>
              <a:off x="5811284" y="4038600"/>
              <a:ext cx="741915" cy="45720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Isosceles Triangle 81"/>
            <p:cNvSpPr/>
            <p:nvPr/>
          </p:nvSpPr>
          <p:spPr>
            <a:xfrm>
              <a:off x="5811284" y="4191000"/>
              <a:ext cx="741915" cy="304800"/>
            </a:xfrm>
            <a:prstGeom prst="triangl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5811284" y="4038600"/>
              <a:ext cx="741915" cy="304800"/>
            </a:xfrm>
            <a:prstGeom prst="triangle">
              <a:avLst/>
            </a:prstGeom>
            <a:grp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84"/>
          <p:cNvGrpSpPr/>
          <p:nvPr/>
        </p:nvGrpSpPr>
        <p:grpSpPr>
          <a:xfrm>
            <a:off x="6781799" y="2792337"/>
            <a:ext cx="741915" cy="457200"/>
            <a:chOff x="5811284" y="4038600"/>
            <a:chExt cx="741915" cy="457200"/>
          </a:xfrm>
          <a:effectLst>
            <a:outerShdw blurRad="50800" dist="25400" dir="2700000">
              <a:srgbClr val="000000">
                <a:alpha val="43000"/>
              </a:srgbClr>
            </a:outerShdw>
          </a:effectLst>
        </p:grpSpPr>
        <p:sp>
          <p:nvSpPr>
            <p:cNvPr id="86" name="Rectangle 85"/>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Isosceles Triangle 86"/>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Content Placeholder 92"/>
          <p:cNvSpPr txBox="1">
            <a:spLocks/>
          </p:cNvSpPr>
          <p:nvPr/>
        </p:nvSpPr>
        <p:spPr>
          <a:xfrm>
            <a:off x="457200" y="1600200"/>
            <a:ext cx="8229600" cy="4525963"/>
          </a:xfrm>
          <a:prstGeom prst="rect">
            <a:avLst/>
          </a:prstGeom>
        </p:spPr>
        <p:txBody>
          <a:bodyPr vert="horz" lIns="91440" tIns="45720" rIns="91440" bIns="45720" rtlCol="0">
            <a:normAutofit/>
          </a:bodyPr>
          <a:lstStyle/>
          <a:p>
            <a:pPr marL="285750" indent="-285750">
              <a:spcBef>
                <a:spcPct val="20000"/>
              </a:spcBef>
              <a:buFont typeface="Arial"/>
              <a:buChar char="•"/>
            </a:pPr>
            <a:r>
              <a:rPr lang="en-US" sz="2400" dirty="0" smtClean="0"/>
              <a:t>Some messages may not be read</a:t>
            </a:r>
          </a:p>
          <a:p>
            <a:pPr marL="742950" lvl="1" indent="-285750">
              <a:spcBef>
                <a:spcPct val="20000"/>
              </a:spcBef>
              <a:buFont typeface="Arial"/>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Low-priority</a:t>
            </a:r>
          </a:p>
          <a:p>
            <a:pPr marL="742950" lvl="1" indent="-285750">
              <a:spcBef>
                <a:spcPct val="20000"/>
              </a:spcBef>
              <a:buFont typeface="Arial"/>
              <a:buChar char="•"/>
            </a:pPr>
            <a:r>
              <a:rPr lang="en-US" sz="2400" noProof="0" dirty="0" smtClean="0"/>
              <a:t>Spam</a:t>
            </a:r>
          </a:p>
          <a:p>
            <a:pPr marL="285750" indent="-285750">
              <a:spcBef>
                <a:spcPct val="20000"/>
              </a:spcBef>
              <a:buFont typeface="Arial"/>
              <a:buChar char="•"/>
            </a:pPr>
            <a:r>
              <a:rPr kumimoji="0" lang="en-US" sz="2400" b="0" i="0" u="none" strike="noStrike" kern="1200" cap="none" spc="0" normalizeH="0" baseline="0" dirty="0" smtClean="0">
                <a:ln>
                  <a:noFill/>
                </a:ln>
                <a:solidFill>
                  <a:schemeClr val="tx1"/>
                </a:solidFill>
                <a:effectLst/>
                <a:uLnTx/>
                <a:uFillTx/>
                <a:latin typeface="+mn-lt"/>
                <a:ea typeface="+mn-ea"/>
                <a:cs typeface="+mn-cs"/>
              </a:rPr>
              <a:t>Should</a:t>
            </a:r>
            <a:r>
              <a:rPr kumimoji="0" lang="en-US" sz="2400" b="0" i="0" u="none" strike="noStrike" kern="1200" cap="none" spc="0" normalizeH="0" dirty="0" smtClean="0">
                <a:ln>
                  <a:noFill/>
                </a:ln>
                <a:solidFill>
                  <a:schemeClr val="tx1"/>
                </a:solidFill>
                <a:effectLst/>
                <a:uLnTx/>
                <a:uFillTx/>
                <a:latin typeface="+mn-lt"/>
                <a:ea typeface="+mn-ea"/>
                <a:cs typeface="+mn-cs"/>
              </a:rPr>
              <a:t> consider the </a:t>
            </a:r>
            <a:r>
              <a:rPr kumimoji="0" lang="en-US" sz="2400" b="1" i="0" u="none" strike="noStrike" kern="1200" cap="none" spc="0" normalizeH="0" dirty="0" smtClean="0">
                <a:ln>
                  <a:noFill/>
                </a:ln>
                <a:solidFill>
                  <a:schemeClr val="tx1"/>
                </a:solidFill>
                <a:effectLst/>
                <a:uLnTx/>
                <a:uFillTx/>
                <a:latin typeface="+mn-lt"/>
                <a:ea typeface="+mn-ea"/>
                <a:cs typeface="+mn-cs"/>
              </a:rPr>
              <a:t>accuracy</a:t>
            </a:r>
            <a:r>
              <a:rPr kumimoji="0" lang="en-US" sz="2400" i="0" u="none" strike="noStrike" kern="1200" cap="none" spc="0" normalizeH="0" dirty="0" smtClean="0">
                <a:ln>
                  <a:noFill/>
                </a:ln>
                <a:solidFill>
                  <a:schemeClr val="tx1"/>
                </a:solidFill>
                <a:effectLst/>
                <a:uLnTx/>
                <a:uFillTx/>
                <a:latin typeface="+mn-lt"/>
                <a:ea typeface="+mn-ea"/>
                <a:cs typeface="+mn-cs"/>
              </a:rPr>
              <a:t> of hints</a:t>
            </a:r>
          </a:p>
          <a:p>
            <a:pPr marL="285750" indent="-285750">
              <a:spcBef>
                <a:spcPct val="20000"/>
              </a:spcBef>
              <a:buFont typeface="Arial"/>
              <a:buChar char="•"/>
            </a:pPr>
            <a:r>
              <a:rPr lang="en-US" sz="2400" dirty="0" smtClean="0"/>
              <a:t>Don’t require the app to specify it</a:t>
            </a:r>
          </a:p>
          <a:p>
            <a:pPr marL="285750" indent="-285750">
              <a:spcBef>
                <a:spcPct val="20000"/>
              </a:spcBef>
              <a:buFont typeface="Arial"/>
              <a:buChar char="•"/>
            </a:pPr>
            <a:r>
              <a:rPr lang="en-US" sz="2400" dirty="0" smtClean="0"/>
              <a:t>Just learn it through the API</a:t>
            </a:r>
          </a:p>
          <a:p>
            <a:pPr marL="742950" lvl="1" indent="-285750">
              <a:spcBef>
                <a:spcPct val="20000"/>
              </a:spcBef>
              <a:buFont typeface="Arial"/>
              <a:buChar char="•"/>
            </a:pPr>
            <a:r>
              <a:rPr lang="en-US" sz="2000" dirty="0" smtClean="0"/>
              <a:t>App tells IMP when it uses data</a:t>
            </a:r>
          </a:p>
          <a:p>
            <a:pPr marL="742950" lvl="1" indent="-285750">
              <a:spcBef>
                <a:spcPct val="20000"/>
              </a:spcBef>
              <a:buFont typeface="Arial"/>
              <a:buChar char="•"/>
            </a:pPr>
            <a:r>
              <a:rPr lang="en-US" sz="2000" dirty="0" smtClean="0"/>
              <a:t>(or decides not to use the data)</a:t>
            </a:r>
          </a:p>
          <a:p>
            <a:pPr marL="285750" indent="-285750">
              <a:spcBef>
                <a:spcPct val="20000"/>
              </a:spcBef>
              <a:buFont typeface="Arial"/>
              <a:buChar char="•"/>
            </a:pPr>
            <a:r>
              <a:rPr lang="en-US" sz="2400" dirty="0" smtClean="0"/>
              <a:t>IMP tracks accuracy over time</a:t>
            </a:r>
          </a:p>
        </p:txBody>
      </p:sp>
      <p:grpSp>
        <p:nvGrpSpPr>
          <p:cNvPr id="55" name="Group 30"/>
          <p:cNvGrpSpPr/>
          <p:nvPr/>
        </p:nvGrpSpPr>
        <p:grpSpPr>
          <a:xfrm>
            <a:off x="7095365" y="4856444"/>
            <a:ext cx="1143000" cy="1143000"/>
            <a:chOff x="7696200" y="3122319"/>
            <a:chExt cx="1143000" cy="1143000"/>
          </a:xfrm>
          <a:effectLst>
            <a:outerShdw blurRad="50800" dist="38100" dir="2700000">
              <a:srgbClr val="000000">
                <a:alpha val="43000"/>
              </a:srgbClr>
            </a:outerShdw>
          </a:effectLst>
        </p:grpSpPr>
        <p:sp>
          <p:nvSpPr>
            <p:cNvPr id="56" name="Oval 55"/>
            <p:cNvSpPr/>
            <p:nvPr/>
          </p:nvSpPr>
          <p:spPr>
            <a:xfrm>
              <a:off x="7696200" y="3122319"/>
              <a:ext cx="1143000" cy="1143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Pie 56"/>
            <p:cNvSpPr/>
            <p:nvPr/>
          </p:nvSpPr>
          <p:spPr>
            <a:xfrm>
              <a:off x="7696200" y="3122319"/>
              <a:ext cx="1143000" cy="1143000"/>
            </a:xfrm>
            <a:prstGeom prst="pie">
              <a:avLst>
                <a:gd name="adj1" fmla="val 3039523"/>
                <a:gd name="adj2" fmla="val 1620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31"/>
          <p:cNvGrpSpPr/>
          <p:nvPr/>
        </p:nvGrpSpPr>
        <p:grpSpPr>
          <a:xfrm>
            <a:off x="7354816" y="4516947"/>
            <a:ext cx="1143000" cy="1143000"/>
            <a:chOff x="7696200" y="4645152"/>
            <a:chExt cx="1143000" cy="1143000"/>
          </a:xfrm>
          <a:effectLst>
            <a:outerShdw blurRad="50800" dist="38100" dir="2700000">
              <a:srgbClr val="000000">
                <a:alpha val="43000"/>
              </a:srgbClr>
            </a:outerShdw>
          </a:effectLst>
        </p:grpSpPr>
        <p:sp>
          <p:nvSpPr>
            <p:cNvPr id="26" name="Oval 25"/>
            <p:cNvSpPr/>
            <p:nvPr/>
          </p:nvSpPr>
          <p:spPr>
            <a:xfrm>
              <a:off x="7696200" y="4645152"/>
              <a:ext cx="1143000" cy="1143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ie 28"/>
            <p:cNvSpPr/>
            <p:nvPr/>
          </p:nvSpPr>
          <p:spPr>
            <a:xfrm>
              <a:off x="7696200" y="4645152"/>
              <a:ext cx="1143000" cy="1143000"/>
            </a:xfrm>
            <a:prstGeom prst="pie">
              <a:avLst>
                <a:gd name="adj1" fmla="val 14904944"/>
                <a:gd name="adj2" fmla="val 1620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29"/>
          <p:cNvGrpSpPr/>
          <p:nvPr/>
        </p:nvGrpSpPr>
        <p:grpSpPr>
          <a:xfrm>
            <a:off x="7354815" y="1840655"/>
            <a:ext cx="1143000" cy="1143000"/>
            <a:chOff x="7696200" y="1592160"/>
            <a:chExt cx="1143000" cy="1143000"/>
          </a:xfrm>
          <a:effectLst>
            <a:outerShdw blurRad="50800" dist="38100" dir="2700000">
              <a:srgbClr val="000000">
                <a:alpha val="43000"/>
              </a:srgbClr>
            </a:outerShdw>
          </a:effectLst>
        </p:grpSpPr>
        <p:sp>
          <p:nvSpPr>
            <p:cNvPr id="25" name="Oval 24"/>
            <p:cNvSpPr/>
            <p:nvPr/>
          </p:nvSpPr>
          <p:spPr>
            <a:xfrm>
              <a:off x="7696200" y="1592160"/>
              <a:ext cx="1143000" cy="1143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ie 23"/>
            <p:cNvSpPr/>
            <p:nvPr/>
          </p:nvSpPr>
          <p:spPr>
            <a:xfrm>
              <a:off x="7696200" y="1592160"/>
              <a:ext cx="1143000" cy="1143000"/>
            </a:xfrm>
            <a:prstGeom prst="pie">
              <a:avLst>
                <a:gd name="adj1" fmla="val 19717620"/>
                <a:gd name="adj2" fmla="val 1620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20"/>
          <p:cNvGrpSpPr/>
          <p:nvPr/>
        </p:nvGrpSpPr>
        <p:grpSpPr>
          <a:xfrm>
            <a:off x="6294445" y="2262618"/>
            <a:ext cx="741915" cy="457200"/>
            <a:chOff x="6781800" y="1982787"/>
            <a:chExt cx="741915" cy="457200"/>
          </a:xfrm>
        </p:grpSpPr>
        <p:grpSp>
          <p:nvGrpSpPr>
            <p:cNvPr id="12" name="Group 16"/>
            <p:cNvGrpSpPr/>
            <p:nvPr/>
          </p:nvGrpSpPr>
          <p:grpSpPr>
            <a:xfrm>
              <a:off x="6781800" y="1982787"/>
              <a:ext cx="741915" cy="457200"/>
              <a:chOff x="5811284" y="4038600"/>
              <a:chExt cx="741915" cy="457200"/>
            </a:xfrm>
            <a:effectLst>
              <a:outerShdw blurRad="50800" dist="25400" dir="2700000">
                <a:srgbClr val="000000">
                  <a:alpha val="43000"/>
                </a:srgbClr>
              </a:outerShdw>
            </a:effectLst>
          </p:grpSpPr>
          <p:sp>
            <p:nvSpPr>
              <p:cNvPr id="8" name="Rectangle 7"/>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Content Placeholder 8" descr="gmail_sprite_importance2.png"/>
            <p:cNvPicPr>
              <a:picLocks noChangeAspect="1"/>
            </p:cNvPicPr>
            <p:nvPr/>
          </p:nvPicPr>
          <p:blipFill>
            <a:blip r:embed="rId3"/>
            <a:srcRect l="68520" t="5051" r="2859" b="71378"/>
            <a:stretch>
              <a:fillRect/>
            </a:stretch>
          </p:blipFill>
          <p:spPr>
            <a:xfrm>
              <a:off x="7070271" y="2167128"/>
              <a:ext cx="185057" cy="152400"/>
            </a:xfrm>
            <a:prstGeom prst="rect">
              <a:avLst/>
            </a:prstGeom>
          </p:spPr>
        </p:pic>
      </p:grpSp>
      <p:sp>
        <p:nvSpPr>
          <p:cNvPr id="2" name="Title 1"/>
          <p:cNvSpPr>
            <a:spLocks noGrp="1"/>
          </p:cNvSpPr>
          <p:nvPr>
            <p:ph type="title"/>
          </p:nvPr>
        </p:nvSpPr>
        <p:spPr/>
        <p:txBody>
          <a:bodyPr/>
          <a:lstStyle/>
          <a:p>
            <a:r>
              <a:rPr lang="en-US" dirty="0" smtClean="0"/>
              <a:t>Tracking </a:t>
            </a:r>
            <a:r>
              <a:rPr lang="en-US" dirty="0" err="1" smtClean="0"/>
              <a:t>prefetch</a:t>
            </a:r>
            <a:r>
              <a:rPr lang="en-US" dirty="0" smtClean="0"/>
              <a:t> hint accuracy</a:t>
            </a:r>
            <a:endParaRPr lang="en-US" dirty="0"/>
          </a:p>
        </p:txBody>
      </p:sp>
      <p:sp>
        <p:nvSpPr>
          <p:cNvPr id="3" name="Content Placeholder 2"/>
          <p:cNvSpPr>
            <a:spLocks noGrp="1"/>
          </p:cNvSpPr>
          <p:nvPr>
            <p:ph idx="1"/>
          </p:nvPr>
        </p:nvSpPr>
        <p:spPr/>
        <p:txBody>
          <a:bodyPr/>
          <a:lstStyle/>
          <a:p>
            <a:r>
              <a:rPr lang="en-US" dirty="0" smtClean="0"/>
              <a:t>Not all </a:t>
            </a:r>
            <a:r>
              <a:rPr lang="en-US" dirty="0" err="1" smtClean="0"/>
              <a:t>prefetch</a:t>
            </a:r>
            <a:r>
              <a:rPr lang="en-US" dirty="0" smtClean="0"/>
              <a:t> hints are equal</a:t>
            </a:r>
          </a:p>
          <a:p>
            <a:pPr lvl="1"/>
            <a:r>
              <a:rPr lang="en-US" dirty="0" smtClean="0"/>
              <a:t>Some more likely to be read</a:t>
            </a:r>
          </a:p>
          <a:p>
            <a:r>
              <a:rPr lang="en-US" dirty="0" smtClean="0"/>
              <a:t>App may specify </a:t>
            </a:r>
            <a:r>
              <a:rPr lang="en-US" i="1" dirty="0" err="1" smtClean="0"/>
              <a:t>prefetch</a:t>
            </a:r>
            <a:r>
              <a:rPr lang="en-US" dirty="0" smtClean="0"/>
              <a:t> </a:t>
            </a:r>
            <a:r>
              <a:rPr lang="en-US" i="1" dirty="0" smtClean="0"/>
              <a:t>classes</a:t>
            </a:r>
            <a:endParaRPr lang="en-US" dirty="0" smtClean="0"/>
          </a:p>
          <a:p>
            <a:r>
              <a:rPr lang="en-US" dirty="0" smtClean="0"/>
              <a:t>IMP maintains per-class accuracy</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17</a:t>
            </a:fld>
            <a:endParaRPr lang="en-US"/>
          </a:p>
        </p:txBody>
      </p:sp>
      <p:grpSp>
        <p:nvGrpSpPr>
          <p:cNvPr id="13" name="Group 21"/>
          <p:cNvGrpSpPr/>
          <p:nvPr/>
        </p:nvGrpSpPr>
        <p:grpSpPr>
          <a:xfrm>
            <a:off x="6308099" y="4741650"/>
            <a:ext cx="741915" cy="525843"/>
            <a:chOff x="6781800" y="4352544"/>
            <a:chExt cx="741915" cy="525843"/>
          </a:xfrm>
        </p:grpSpPr>
        <p:grpSp>
          <p:nvGrpSpPr>
            <p:cNvPr id="14" name="Group 45"/>
            <p:cNvGrpSpPr/>
            <p:nvPr/>
          </p:nvGrpSpPr>
          <p:grpSpPr>
            <a:xfrm>
              <a:off x="6781800" y="4421187"/>
              <a:ext cx="741915" cy="457200"/>
              <a:chOff x="5811284" y="4038600"/>
              <a:chExt cx="741915" cy="457200"/>
            </a:xfrm>
            <a:effectLst>
              <a:outerShdw blurRad="50800" dist="25400" dir="2700000">
                <a:srgbClr val="000000">
                  <a:alpha val="43000"/>
                </a:srgbClr>
              </a:outerShdw>
            </a:effectLst>
          </p:grpSpPr>
          <p:sp>
            <p:nvSpPr>
              <p:cNvPr id="16" name="Rectangle 15"/>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descr="spam.jpg"/>
            <p:cNvPicPr>
              <a:picLocks noChangeAspect="1"/>
            </p:cNvPicPr>
            <p:nvPr/>
          </p:nvPicPr>
          <p:blipFill>
            <a:blip r:embed="rId4"/>
            <a:srcRect l="5021" t="9728" r="4602" b="5021"/>
            <a:stretch>
              <a:fillRect/>
            </a:stretch>
          </p:blipFill>
          <p:spPr>
            <a:xfrm>
              <a:off x="6894576" y="4352544"/>
              <a:ext cx="533400" cy="503150"/>
            </a:xfrm>
            <a:prstGeom prst="rect">
              <a:avLst/>
            </a:prstGeom>
          </p:spPr>
        </p:pic>
      </p:grpSp>
      <p:grpSp>
        <p:nvGrpSpPr>
          <p:cNvPr id="15" name="Group 30"/>
          <p:cNvGrpSpPr/>
          <p:nvPr/>
        </p:nvGrpSpPr>
        <p:grpSpPr>
          <a:xfrm>
            <a:off x="7354816" y="3149610"/>
            <a:ext cx="1143000" cy="1143000"/>
            <a:chOff x="7696200" y="3122319"/>
            <a:chExt cx="1143000" cy="1143000"/>
          </a:xfrm>
          <a:effectLst>
            <a:outerShdw blurRad="50800" dist="38100" dir="2700000">
              <a:srgbClr val="000000">
                <a:alpha val="43000"/>
              </a:srgbClr>
            </a:outerShdw>
          </a:effectLst>
        </p:grpSpPr>
        <p:sp>
          <p:nvSpPr>
            <p:cNvPr id="27" name="Oval 26"/>
            <p:cNvSpPr/>
            <p:nvPr/>
          </p:nvSpPr>
          <p:spPr>
            <a:xfrm>
              <a:off x="7696200" y="3122319"/>
              <a:ext cx="1143000" cy="1143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ie 27"/>
            <p:cNvSpPr/>
            <p:nvPr/>
          </p:nvSpPr>
          <p:spPr>
            <a:xfrm>
              <a:off x="7696200" y="3122319"/>
              <a:ext cx="1143000" cy="1143000"/>
            </a:xfrm>
            <a:prstGeom prst="pie">
              <a:avLst>
                <a:gd name="adj1" fmla="val 3039523"/>
                <a:gd name="adj2" fmla="val 1620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37"/>
          <p:cNvGrpSpPr/>
          <p:nvPr/>
        </p:nvGrpSpPr>
        <p:grpSpPr>
          <a:xfrm>
            <a:off x="6308101" y="3530610"/>
            <a:ext cx="741915" cy="457200"/>
            <a:chOff x="5811284" y="4038600"/>
            <a:chExt cx="741915" cy="457200"/>
          </a:xfrm>
          <a:effectLst>
            <a:outerShdw blurRad="50800" dist="25400" dir="2700000">
              <a:srgbClr val="000000">
                <a:alpha val="43000"/>
              </a:srgbClr>
            </a:outerShdw>
          </a:effectLst>
        </p:grpSpPr>
        <p:sp>
          <p:nvSpPr>
            <p:cNvPr id="34" name="Rectangle 33"/>
            <p:cNvSpPr/>
            <p:nvPr/>
          </p:nvSpPr>
          <p:spPr>
            <a:xfrm>
              <a:off x="5811284" y="4038600"/>
              <a:ext cx="741915" cy="457200"/>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a:off x="5811284" y="4191000"/>
              <a:ext cx="741915" cy="304800"/>
            </a:xfrm>
            <a:prstGeom prst="triangl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811284" y="4038600"/>
              <a:ext cx="741915" cy="304800"/>
            </a:xfrm>
            <a:prstGeom prst="triangle">
              <a:avLst/>
            </a:prstGeom>
            <a:solidFill>
              <a:schemeClr val="bg1"/>
            </a:solidFill>
            <a:ln>
              <a:solidFill>
                <a:srgbClr val="000000"/>
              </a:solidFill>
            </a:ln>
            <a:effectLst>
              <a:outerShdw blurRad="50800" dist="19050" dir="1308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a:t>
            </a:r>
            <a:r>
              <a:rPr lang="en-US" dirty="0" err="1" smtClean="0"/>
              <a:t>prefetch</a:t>
            </a:r>
            <a:r>
              <a:rPr lang="en-US" dirty="0" smtClean="0"/>
              <a:t> hint accuracy</a:t>
            </a:r>
            <a:endParaRPr lang="en-US" dirty="0"/>
          </a:p>
        </p:txBody>
      </p:sp>
      <p:sp>
        <p:nvSpPr>
          <p:cNvPr id="3" name="Content Placeholder 2"/>
          <p:cNvSpPr>
            <a:spLocks noGrp="1"/>
          </p:cNvSpPr>
          <p:nvPr>
            <p:ph idx="1"/>
          </p:nvPr>
        </p:nvSpPr>
        <p:spPr/>
        <p:txBody>
          <a:bodyPr/>
          <a:lstStyle/>
          <a:p>
            <a:r>
              <a:rPr lang="en-US" dirty="0" smtClean="0"/>
              <a:t>Accuracy: </a:t>
            </a:r>
            <a:r>
              <a:rPr lang="en-US" b="1" dirty="0" smtClean="0"/>
              <a:t>probability</a:t>
            </a:r>
            <a:r>
              <a:rPr lang="en-US" dirty="0" smtClean="0"/>
              <a:t> that user requests the data</a:t>
            </a:r>
          </a:p>
          <a:p>
            <a:endParaRPr lang="en-US" dirty="0" smtClean="0"/>
          </a:p>
          <a:p>
            <a:r>
              <a:rPr lang="en-US" dirty="0" smtClean="0"/>
              <a:t>Benefit only achieved if user requests data</a:t>
            </a:r>
          </a:p>
          <a:p>
            <a:pPr lvl="1"/>
            <a:r>
              <a:rPr lang="en-US" dirty="0" smtClean="0"/>
              <a:t>Weigh benefit by accuracy</a:t>
            </a:r>
          </a:p>
          <a:p>
            <a:endParaRPr lang="en-US" dirty="0" smtClean="0"/>
          </a:p>
          <a:p>
            <a:r>
              <a:rPr lang="en-US" dirty="0" smtClean="0"/>
              <a:t>Future cost only paid if user requests data</a:t>
            </a:r>
          </a:p>
          <a:p>
            <a:pPr lvl="1"/>
            <a:r>
              <a:rPr lang="en-US" dirty="0" smtClean="0"/>
              <a:t>Weigh future cost by accuracy</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 interactive traffic</a:t>
            </a:r>
            <a:endParaRPr lang="en-US" dirty="0"/>
          </a:p>
        </p:txBody>
      </p:sp>
      <p:sp>
        <p:nvSpPr>
          <p:cNvPr id="3" name="Content Placeholder 2"/>
          <p:cNvSpPr>
            <a:spLocks noGrp="1"/>
          </p:cNvSpPr>
          <p:nvPr>
            <p:ph idx="1"/>
          </p:nvPr>
        </p:nvSpPr>
        <p:spPr>
          <a:xfrm>
            <a:off x="753731" y="1531927"/>
            <a:ext cx="4983501" cy="4525963"/>
          </a:xfrm>
        </p:spPr>
        <p:txBody>
          <a:bodyPr>
            <a:normAutofit/>
          </a:bodyPr>
          <a:lstStyle/>
          <a:p>
            <a:r>
              <a:rPr lang="en-US" sz="2400" dirty="0" smtClean="0"/>
              <a:t>Prioritize FG traffic over </a:t>
            </a:r>
            <a:r>
              <a:rPr lang="en-US" sz="2400" dirty="0" err="1" smtClean="0"/>
              <a:t>prefetches</a:t>
            </a:r>
            <a:endParaRPr lang="en-US" sz="2400" dirty="0" smtClean="0"/>
          </a:p>
          <a:p>
            <a:endParaRPr lang="en-US" sz="2400" dirty="0" smtClean="0"/>
          </a:p>
          <a:p>
            <a:endParaRPr lang="en-US" sz="2400" dirty="0" smtClean="0"/>
          </a:p>
          <a:p>
            <a:r>
              <a:rPr lang="en-US" sz="2400" dirty="0" smtClean="0"/>
              <a:t>Simplify use of multiple networks</a:t>
            </a:r>
          </a:p>
          <a:p>
            <a:endParaRPr lang="en-US" sz="2400" dirty="0" smtClean="0"/>
          </a:p>
          <a:p>
            <a:endParaRPr lang="en-US" sz="2400" dirty="0" smtClean="0"/>
          </a:p>
          <a:p>
            <a:r>
              <a:rPr lang="en-US" sz="2400" dirty="0" smtClean="0"/>
              <a:t>Intentional Networking </a:t>
            </a:r>
          </a:p>
          <a:p>
            <a:pPr lvl="1"/>
            <a:r>
              <a:rPr lang="en-US" sz="2000" dirty="0" smtClean="0"/>
              <a:t>Our prior work (</a:t>
            </a:r>
            <a:r>
              <a:rPr lang="en-US" sz="2000" dirty="0" err="1" smtClean="0"/>
              <a:t>MobiCom</a:t>
            </a:r>
            <a:r>
              <a:rPr lang="en-US" sz="2000" dirty="0" smtClean="0"/>
              <a:t> ’10)</a:t>
            </a:r>
          </a:p>
        </p:txBody>
      </p:sp>
      <p:sp>
        <p:nvSpPr>
          <p:cNvPr id="8" name="Slide Number Placeholder 7"/>
          <p:cNvSpPr>
            <a:spLocks noGrp="1"/>
          </p:cNvSpPr>
          <p:nvPr>
            <p:ph type="sldNum" sz="quarter" idx="12"/>
          </p:nvPr>
        </p:nvSpPr>
        <p:spPr/>
        <p:txBody>
          <a:bodyPr/>
          <a:lstStyle/>
          <a:p>
            <a:fld id="{D891C98A-337D-2345-8CEB-249D03879A94}"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Brett Higgins</a:t>
            </a:r>
            <a:endParaRPr lang="en-US"/>
          </a:p>
        </p:txBody>
      </p:sp>
      <p:pic>
        <p:nvPicPr>
          <p:cNvPr id="10" name="Picture 9"/>
          <p:cNvPicPr>
            <a:picLocks noChangeAspect="1" noChangeArrowheads="1"/>
          </p:cNvPicPr>
          <p:nvPr/>
        </p:nvPicPr>
        <p:blipFill>
          <a:blip r:embed="rId3"/>
          <a:srcRect/>
          <a:stretch>
            <a:fillRect/>
          </a:stretch>
        </p:blipFill>
        <p:spPr bwMode="auto">
          <a:xfrm>
            <a:off x="6658902" y="1314246"/>
            <a:ext cx="1905000" cy="1435100"/>
          </a:xfrm>
          <a:prstGeom prst="rect">
            <a:avLst/>
          </a:prstGeom>
          <a:noFill/>
          <a:ln w="12700" cap="rnd">
            <a:noFill/>
            <a:round/>
            <a:headEnd/>
            <a:tailEnd/>
          </a:ln>
        </p:spPr>
      </p:pic>
      <p:pic>
        <p:nvPicPr>
          <p:cNvPr id="11" name="Picture 10"/>
          <p:cNvPicPr>
            <a:picLocks noChangeAspect="1"/>
          </p:cNvPicPr>
          <p:nvPr/>
        </p:nvPicPr>
        <p:blipFill>
          <a:blip r:embed="rId4"/>
          <a:srcRect t="13333"/>
          <a:stretch>
            <a:fillRect/>
          </a:stretch>
        </p:blipFill>
        <p:spPr>
          <a:xfrm>
            <a:off x="6658902" y="3016046"/>
            <a:ext cx="1905000" cy="14859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networks can be </a:t>
            </a:r>
            <a:r>
              <a:rPr lang="en-US" b="1" i="1" u="sng" dirty="0" smtClean="0"/>
              <a:t>slow</a:t>
            </a:r>
            <a:endParaRPr lang="en-US" b="1" i="1" u="sng"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a:t>
            </a:fld>
            <a:endParaRPr lang="en-US"/>
          </a:p>
        </p:txBody>
      </p:sp>
      <p:pic>
        <p:nvPicPr>
          <p:cNvPr id="7" name="Picture 6" descr="man_silhouette_nexus.png"/>
          <p:cNvPicPr>
            <a:picLocks noChangeAspect="1"/>
          </p:cNvPicPr>
          <p:nvPr/>
        </p:nvPicPr>
        <p:blipFill>
          <a:blip r:embed="rId3"/>
          <a:stretch>
            <a:fillRect/>
          </a:stretch>
        </p:blipFill>
        <p:spPr>
          <a:xfrm>
            <a:off x="2077485" y="3506787"/>
            <a:ext cx="417030" cy="1264123"/>
          </a:xfrm>
          <a:prstGeom prst="rect">
            <a:avLst/>
          </a:prstGeom>
        </p:spPr>
      </p:pic>
      <p:sp>
        <p:nvSpPr>
          <p:cNvPr id="18" name="Cloud Callout 17"/>
          <p:cNvSpPr/>
          <p:nvPr/>
        </p:nvSpPr>
        <p:spPr>
          <a:xfrm>
            <a:off x="990600" y="2667000"/>
            <a:ext cx="1163085" cy="687387"/>
          </a:xfrm>
          <a:prstGeom prst="cloudCallout">
            <a:avLst>
              <a:gd name="adj1" fmla="val 55557"/>
              <a:gd name="adj2" fmla="val 68923"/>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$#&amp;*!!</a:t>
            </a:r>
            <a:endParaRPr lang="en-US" sz="1600" dirty="0">
              <a:solidFill>
                <a:schemeClr val="tx1"/>
              </a:solidFill>
            </a:endParaRPr>
          </a:p>
        </p:txBody>
      </p:sp>
      <p:sp>
        <p:nvSpPr>
          <p:cNvPr id="35" name="Oval Callout 34"/>
          <p:cNvSpPr/>
          <p:nvPr/>
        </p:nvSpPr>
        <p:spPr>
          <a:xfrm>
            <a:off x="228600" y="3810000"/>
            <a:ext cx="1600200" cy="762000"/>
          </a:xfrm>
          <a:prstGeom prst="wedgeEllipseCallout">
            <a:avLst>
              <a:gd name="adj1" fmla="val 76566"/>
              <a:gd name="adj2" fmla="val -4501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Lucida Sans Typewriter"/>
                <a:cs typeface="Lucida Sans Typewriter"/>
              </a:rPr>
              <a:t>No need for profanity, Brett.</a:t>
            </a:r>
            <a:endParaRPr lang="en-US" sz="1100" dirty="0">
              <a:solidFill>
                <a:schemeClr val="tx1"/>
              </a:solidFill>
              <a:latin typeface="Lucida Sans Typewriter"/>
              <a:cs typeface="Lucida Sans Typewriter"/>
            </a:endParaRPr>
          </a:p>
        </p:txBody>
      </p:sp>
      <p:pic>
        <p:nvPicPr>
          <p:cNvPr id="37" name="Picture 36" descr="man_silhouette_nexus.png"/>
          <p:cNvPicPr>
            <a:picLocks noChangeAspect="1"/>
          </p:cNvPicPr>
          <p:nvPr/>
        </p:nvPicPr>
        <p:blipFill>
          <a:blip r:embed="rId3"/>
          <a:stretch>
            <a:fillRect/>
          </a:stretch>
        </p:blipFill>
        <p:spPr>
          <a:xfrm>
            <a:off x="6745770" y="3506787"/>
            <a:ext cx="417030" cy="1264123"/>
          </a:xfrm>
          <a:prstGeom prst="rect">
            <a:avLst/>
          </a:prstGeom>
        </p:spPr>
      </p:pic>
      <p:sp>
        <p:nvSpPr>
          <p:cNvPr id="39" name="Cloud Callout 38"/>
          <p:cNvSpPr/>
          <p:nvPr/>
        </p:nvSpPr>
        <p:spPr>
          <a:xfrm>
            <a:off x="7051736" y="2612382"/>
            <a:ext cx="1163085" cy="687387"/>
          </a:xfrm>
          <a:prstGeom prst="cloudCallout">
            <a:avLst>
              <a:gd name="adj1" fmla="val -47761"/>
              <a:gd name="adj2" fmla="val 7488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err="1" smtClean="0">
                <a:solidFill>
                  <a:schemeClr val="tx1"/>
                </a:solidFill>
                <a:sym typeface="Wingdings"/>
              </a:rPr>
              <a:t></a:t>
            </a:r>
            <a:endParaRPr lang="en-US" sz="3400" dirty="0">
              <a:solidFill>
                <a:schemeClr val="tx1"/>
              </a:solidFill>
            </a:endParaRPr>
          </a:p>
        </p:txBody>
      </p:sp>
      <p:sp>
        <p:nvSpPr>
          <p:cNvPr id="40" name="TextBox 39"/>
          <p:cNvSpPr txBox="1"/>
          <p:nvPr/>
        </p:nvSpPr>
        <p:spPr>
          <a:xfrm>
            <a:off x="787623" y="4898648"/>
            <a:ext cx="2956584" cy="892552"/>
          </a:xfrm>
          <a:prstGeom prst="rect">
            <a:avLst/>
          </a:prstGeom>
          <a:noFill/>
        </p:spPr>
        <p:txBody>
          <a:bodyPr wrap="none" rtlCol="0">
            <a:spAutoFit/>
          </a:bodyPr>
          <a:lstStyle/>
          <a:p>
            <a:pPr algn="ctr"/>
            <a:r>
              <a:rPr lang="en-US" sz="2600" dirty="0" smtClean="0"/>
              <a:t>Data fetching is slow</a:t>
            </a:r>
          </a:p>
          <a:p>
            <a:pPr algn="ctr"/>
            <a:r>
              <a:rPr lang="en-US" sz="2600" dirty="0" smtClean="0"/>
              <a:t>User: angry</a:t>
            </a:r>
            <a:endParaRPr lang="en-US" sz="2600" dirty="0"/>
          </a:p>
        </p:txBody>
      </p:sp>
      <p:sp>
        <p:nvSpPr>
          <p:cNvPr id="41" name="TextBox 40"/>
          <p:cNvSpPr txBox="1"/>
          <p:nvPr/>
        </p:nvSpPr>
        <p:spPr>
          <a:xfrm>
            <a:off x="5548060" y="4898648"/>
            <a:ext cx="2721982" cy="892552"/>
          </a:xfrm>
          <a:prstGeom prst="rect">
            <a:avLst/>
          </a:prstGeom>
          <a:noFill/>
        </p:spPr>
        <p:txBody>
          <a:bodyPr wrap="none" rtlCol="0">
            <a:spAutoFit/>
          </a:bodyPr>
          <a:lstStyle/>
          <a:p>
            <a:pPr algn="ctr"/>
            <a:r>
              <a:rPr lang="en-US" sz="2600" dirty="0" smtClean="0"/>
              <a:t>Fetch time hidden</a:t>
            </a:r>
          </a:p>
          <a:p>
            <a:pPr algn="ctr"/>
            <a:r>
              <a:rPr lang="en-US" sz="2600" dirty="0" smtClean="0"/>
              <a:t>User: happy</a:t>
            </a:r>
            <a:endParaRPr lang="en-US" sz="2600" dirty="0"/>
          </a:p>
        </p:txBody>
      </p:sp>
      <p:sp>
        <p:nvSpPr>
          <p:cNvPr id="46" name="TextBox 45"/>
          <p:cNvSpPr txBox="1"/>
          <p:nvPr/>
        </p:nvSpPr>
        <p:spPr>
          <a:xfrm>
            <a:off x="5765405" y="1752600"/>
            <a:ext cx="2460028" cy="492443"/>
          </a:xfrm>
          <a:prstGeom prst="rect">
            <a:avLst/>
          </a:prstGeom>
          <a:noFill/>
        </p:spPr>
        <p:txBody>
          <a:bodyPr wrap="none" rtlCol="0">
            <a:spAutoFit/>
          </a:bodyPr>
          <a:lstStyle/>
          <a:p>
            <a:pPr algn="ctr"/>
            <a:r>
              <a:rPr lang="en-US" sz="2600" dirty="0" smtClean="0"/>
              <a:t>With </a:t>
            </a:r>
            <a:r>
              <a:rPr lang="en-US" sz="2600" dirty="0" err="1" smtClean="0"/>
              <a:t>prefetching</a:t>
            </a:r>
            <a:endParaRPr lang="en-US" sz="2600" dirty="0"/>
          </a:p>
        </p:txBody>
      </p:sp>
      <p:sp>
        <p:nvSpPr>
          <p:cNvPr id="47" name="TextBox 46"/>
          <p:cNvSpPr txBox="1"/>
          <p:nvPr/>
        </p:nvSpPr>
        <p:spPr>
          <a:xfrm>
            <a:off x="821487" y="1752600"/>
            <a:ext cx="2922720" cy="492443"/>
          </a:xfrm>
          <a:prstGeom prst="rect">
            <a:avLst/>
          </a:prstGeom>
          <a:noFill/>
        </p:spPr>
        <p:txBody>
          <a:bodyPr wrap="none" rtlCol="0">
            <a:spAutoFit/>
          </a:bodyPr>
          <a:lstStyle/>
          <a:p>
            <a:pPr algn="ctr"/>
            <a:r>
              <a:rPr lang="en-US" sz="2600" dirty="0" smtClean="0"/>
              <a:t>Without </a:t>
            </a:r>
            <a:r>
              <a:rPr lang="en-US" sz="2600" dirty="0" err="1" smtClean="0"/>
              <a:t>prefetching</a:t>
            </a:r>
            <a:endParaRPr lang="en-US" sz="2600" dirty="0"/>
          </a:p>
        </p:txBody>
      </p:sp>
      <p:sp>
        <p:nvSpPr>
          <p:cNvPr id="15" name="Can 14"/>
          <p:cNvSpPr/>
          <p:nvPr/>
        </p:nvSpPr>
        <p:spPr>
          <a:xfrm>
            <a:off x="5751400" y="3720145"/>
            <a:ext cx="381000" cy="457200"/>
          </a:xfrm>
          <a:prstGeom prst="ca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15"/>
          <p:cNvSpPr/>
          <p:nvPr/>
        </p:nvSpPr>
        <p:spPr>
          <a:xfrm>
            <a:off x="3699917" y="2231381"/>
            <a:ext cx="1752600" cy="762000"/>
          </a:xfrm>
          <a:prstGeom prst="cloud">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dirty="0"/>
          </a:p>
        </p:txBody>
      </p:sp>
      <p:sp>
        <p:nvSpPr>
          <p:cNvPr id="23" name="Freeform 22"/>
          <p:cNvSpPr/>
          <p:nvPr/>
        </p:nvSpPr>
        <p:spPr>
          <a:xfrm>
            <a:off x="2570900" y="2963039"/>
            <a:ext cx="1607654" cy="923162"/>
          </a:xfrm>
          <a:custGeom>
            <a:avLst/>
            <a:gdLst>
              <a:gd name="connsiteX0" fmla="*/ 1010500 w 1010500"/>
              <a:gd name="connsiteY0" fmla="*/ 0 h 892097"/>
              <a:gd name="connsiteX1" fmla="*/ 887601 w 1010500"/>
              <a:gd name="connsiteY1" fmla="*/ 327709 h 892097"/>
              <a:gd name="connsiteX2" fmla="*/ 491594 w 1010500"/>
              <a:gd name="connsiteY2" fmla="*/ 505218 h 892097"/>
              <a:gd name="connsiteX3" fmla="*/ 327729 w 1010500"/>
              <a:gd name="connsiteY3" fmla="*/ 832927 h 892097"/>
              <a:gd name="connsiteX4" fmla="*/ 0 w 1010500"/>
              <a:gd name="connsiteY4" fmla="*/ 860236 h 89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00" h="892097">
                <a:moveTo>
                  <a:pt x="1010500" y="0"/>
                </a:moveTo>
                <a:cubicBezTo>
                  <a:pt x="992292" y="121753"/>
                  <a:pt x="974085" y="243506"/>
                  <a:pt x="887601" y="327709"/>
                </a:cubicBezTo>
                <a:cubicBezTo>
                  <a:pt x="801117" y="411912"/>
                  <a:pt x="584906" y="421015"/>
                  <a:pt x="491594" y="505218"/>
                </a:cubicBezTo>
                <a:cubicBezTo>
                  <a:pt x="398282" y="589421"/>
                  <a:pt x="409661" y="773757"/>
                  <a:pt x="327729" y="832927"/>
                </a:cubicBezTo>
                <a:cubicBezTo>
                  <a:pt x="245797" y="892097"/>
                  <a:pt x="0" y="860236"/>
                  <a:pt x="0" y="860236"/>
                </a:cubicBezTo>
              </a:path>
            </a:pathLst>
          </a:custGeom>
          <a:ln w="25400" cap="flat" cmpd="sng" algn="ctr">
            <a:solidFill>
              <a:srgbClr val="181818"/>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a:off x="6242155" y="3837309"/>
            <a:ext cx="533400" cy="1588"/>
          </a:xfrm>
          <a:prstGeom prst="straightConnector1">
            <a:avLst/>
          </a:prstGeom>
          <a:ln>
            <a:solidFill>
              <a:srgbClr val="181818"/>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6165957" y="3913509"/>
            <a:ext cx="609599" cy="1588"/>
          </a:xfrm>
          <a:prstGeom prst="straightConnector1">
            <a:avLst/>
          </a:prstGeom>
          <a:ln>
            <a:solidFill>
              <a:srgbClr val="181818"/>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rot="11131501" flipV="1">
            <a:off x="4804161" y="3051963"/>
            <a:ext cx="990896" cy="878311"/>
          </a:xfrm>
          <a:custGeom>
            <a:avLst/>
            <a:gdLst>
              <a:gd name="connsiteX0" fmla="*/ 1010500 w 1010500"/>
              <a:gd name="connsiteY0" fmla="*/ 0 h 892097"/>
              <a:gd name="connsiteX1" fmla="*/ 887601 w 1010500"/>
              <a:gd name="connsiteY1" fmla="*/ 327709 h 892097"/>
              <a:gd name="connsiteX2" fmla="*/ 491594 w 1010500"/>
              <a:gd name="connsiteY2" fmla="*/ 505218 h 892097"/>
              <a:gd name="connsiteX3" fmla="*/ 327729 w 1010500"/>
              <a:gd name="connsiteY3" fmla="*/ 832927 h 892097"/>
              <a:gd name="connsiteX4" fmla="*/ 0 w 1010500"/>
              <a:gd name="connsiteY4" fmla="*/ 860236 h 89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500" h="892097">
                <a:moveTo>
                  <a:pt x="1010500" y="0"/>
                </a:moveTo>
                <a:cubicBezTo>
                  <a:pt x="992292" y="121753"/>
                  <a:pt x="974085" y="243506"/>
                  <a:pt x="887601" y="327709"/>
                </a:cubicBezTo>
                <a:cubicBezTo>
                  <a:pt x="801117" y="411912"/>
                  <a:pt x="584906" y="421015"/>
                  <a:pt x="491594" y="505218"/>
                </a:cubicBezTo>
                <a:cubicBezTo>
                  <a:pt x="398282" y="589421"/>
                  <a:pt x="409661" y="773757"/>
                  <a:pt x="327729" y="832927"/>
                </a:cubicBezTo>
                <a:cubicBezTo>
                  <a:pt x="245797" y="892097"/>
                  <a:pt x="0" y="860236"/>
                  <a:pt x="0" y="860236"/>
                </a:cubicBezTo>
              </a:path>
            </a:pathLst>
          </a:custGeom>
          <a:ln w="25400" cap="flat" cmpd="sng" algn="ctr">
            <a:solidFill>
              <a:srgbClr val="181818"/>
            </a:solidFill>
            <a:prstDash val="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Rectangle 60"/>
          <p:cNvSpPr/>
          <p:nvPr/>
        </p:nvSpPr>
        <p:spPr>
          <a:xfrm>
            <a:off x="4018843"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443132"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538110" y="3471333"/>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Energy usage of cellular networks</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20</a:t>
            </a:fld>
            <a:endParaRPr lang="en-US"/>
          </a:p>
        </p:txBody>
      </p:sp>
      <p:sp>
        <p:nvSpPr>
          <p:cNvPr id="13" name="TextBox 12"/>
          <p:cNvSpPr txBox="1"/>
          <p:nvPr/>
        </p:nvSpPr>
        <p:spPr>
          <a:xfrm>
            <a:off x="4375706" y="2486739"/>
            <a:ext cx="1189260" cy="369332"/>
          </a:xfrm>
          <a:prstGeom prst="rect">
            <a:avLst/>
          </a:prstGeom>
          <a:noFill/>
        </p:spPr>
        <p:txBody>
          <a:bodyPr wrap="none" rtlCol="0">
            <a:spAutoFit/>
          </a:bodyPr>
          <a:lstStyle/>
          <a:p>
            <a:r>
              <a:rPr lang="en-US" dirty="0" smtClean="0"/>
              <a:t>Tail energy</a:t>
            </a:r>
            <a:endParaRPr lang="en-US" dirty="0"/>
          </a:p>
        </p:txBody>
      </p:sp>
      <p:sp>
        <p:nvSpPr>
          <p:cNvPr id="15" name="Left Brace 14"/>
          <p:cNvSpPr/>
          <p:nvPr/>
        </p:nvSpPr>
        <p:spPr>
          <a:xfrm rot="5400000">
            <a:off x="4551236" y="2570381"/>
            <a:ext cx="609600" cy="1143000"/>
          </a:xfrm>
          <a:prstGeom prst="leftBrace">
            <a:avLst>
              <a:gd name="adj1" fmla="val 1833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Content Placeholder 2"/>
          <p:cNvSpPr txBox="1">
            <a:spLocks/>
          </p:cNvSpPr>
          <p:nvPr/>
        </p:nvSpPr>
        <p:spPr>
          <a:xfrm>
            <a:off x="457200" y="1600200"/>
            <a:ext cx="50292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dirty="0" smtClean="0"/>
          </a:p>
        </p:txBody>
      </p:sp>
      <p:sp>
        <p:nvSpPr>
          <p:cNvPr id="10" name="Rectangle 9"/>
          <p:cNvSpPr/>
          <p:nvPr/>
        </p:nvSpPr>
        <p:spPr>
          <a:xfrm>
            <a:off x="1171222" y="3471333"/>
            <a:ext cx="6985000" cy="245533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71222" y="5700889"/>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rot="5400000" flipH="1" flipV="1">
            <a:off x="578556" y="4656667"/>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1679222" y="3665563"/>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a:stCxn id="22" idx="8"/>
          </p:cNvCxnSpPr>
          <p:nvPr/>
        </p:nvCxnSpPr>
        <p:spPr>
          <a:xfrm>
            <a:off x="2130778" y="3683000"/>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229556" y="4543778"/>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16200000" flipH="1">
            <a:off x="2389012" y="5112455"/>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3637845" y="5627512"/>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0" name="Group 49"/>
          <p:cNvGrpSpPr/>
          <p:nvPr/>
        </p:nvGrpSpPr>
        <p:grpSpPr>
          <a:xfrm>
            <a:off x="4018846" y="3592186"/>
            <a:ext cx="1453445" cy="2091770"/>
            <a:chOff x="4018846" y="3592186"/>
            <a:chExt cx="1453445" cy="2091770"/>
          </a:xfrm>
        </p:grpSpPr>
        <p:cxnSp>
          <p:nvCxnSpPr>
            <p:cNvPr id="32" name="Straight Connector 31"/>
            <p:cNvCxnSpPr/>
            <p:nvPr/>
          </p:nvCxnSpPr>
          <p:spPr>
            <a:xfrm rot="5400000" flipH="1" flipV="1">
              <a:off x="3045179" y="4583290"/>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4145845" y="3592186"/>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a:stCxn id="33" idx="8"/>
            </p:cNvCxnSpPr>
            <p:nvPr/>
          </p:nvCxnSpPr>
          <p:spPr>
            <a:xfrm>
              <a:off x="4597401" y="3609623"/>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a:off x="4696179" y="4470401"/>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16200000" flipH="1">
              <a:off x="4855635" y="5039078"/>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7" name="Freeform 36"/>
          <p:cNvSpPr/>
          <p:nvPr/>
        </p:nvSpPr>
        <p:spPr>
          <a:xfrm>
            <a:off x="6050845" y="5627511"/>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1" name="Group 50"/>
          <p:cNvGrpSpPr/>
          <p:nvPr/>
        </p:nvGrpSpPr>
        <p:grpSpPr>
          <a:xfrm>
            <a:off x="6431846" y="3592185"/>
            <a:ext cx="1453445" cy="2091770"/>
            <a:chOff x="6431846" y="3592185"/>
            <a:chExt cx="1453445" cy="2091770"/>
          </a:xfrm>
        </p:grpSpPr>
        <p:cxnSp>
          <p:nvCxnSpPr>
            <p:cNvPr id="38" name="Straight Connector 37"/>
            <p:cNvCxnSpPr/>
            <p:nvPr/>
          </p:nvCxnSpPr>
          <p:spPr>
            <a:xfrm rot="5400000" flipH="1" flipV="1">
              <a:off x="5458179" y="4583289"/>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558845" y="3592185"/>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a:stCxn id="39" idx="8"/>
            </p:cNvCxnSpPr>
            <p:nvPr/>
          </p:nvCxnSpPr>
          <p:spPr>
            <a:xfrm>
              <a:off x="7010401" y="3609622"/>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109179" y="4470400"/>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rot="16200000" flipH="1">
              <a:off x="7268635" y="5039077"/>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 name="Freeform 42"/>
          <p:cNvSpPr/>
          <p:nvPr/>
        </p:nvSpPr>
        <p:spPr>
          <a:xfrm>
            <a:off x="3019778" y="5583415"/>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5474920" y="5577967"/>
            <a:ext cx="564636" cy="137033"/>
          </a:xfrm>
          <a:custGeom>
            <a:avLst/>
            <a:gdLst>
              <a:gd name="connsiteX0" fmla="*/ 191 w 564636"/>
              <a:gd name="connsiteY0" fmla="*/ 66477 h 137033"/>
              <a:gd name="connsiteX1" fmla="*/ 14302 w 564636"/>
              <a:gd name="connsiteY1" fmla="*/ 108811 h 137033"/>
              <a:gd name="connsiteX2" fmla="*/ 127191 w 564636"/>
              <a:gd name="connsiteY2" fmla="*/ 66477 h 137033"/>
              <a:gd name="connsiteX3" fmla="*/ 169524 w 564636"/>
              <a:gd name="connsiteY3" fmla="*/ 80589 h 137033"/>
              <a:gd name="connsiteX4" fmla="*/ 197747 w 564636"/>
              <a:gd name="connsiteY4" fmla="*/ 108811 h 137033"/>
              <a:gd name="connsiteX5" fmla="*/ 240080 w 564636"/>
              <a:gd name="connsiteY5" fmla="*/ 80589 h 137033"/>
              <a:gd name="connsiteX6" fmla="*/ 296524 w 564636"/>
              <a:gd name="connsiteY6" fmla="*/ 38255 h 137033"/>
              <a:gd name="connsiteX7" fmla="*/ 409413 w 564636"/>
              <a:gd name="connsiteY7" fmla="*/ 24144 h 137033"/>
              <a:gd name="connsiteX8" fmla="*/ 423524 w 564636"/>
              <a:gd name="connsiteY8" fmla="*/ 80589 h 137033"/>
              <a:gd name="connsiteX9" fmla="*/ 437636 w 564636"/>
              <a:gd name="connsiteY9" fmla="*/ 38255 h 137033"/>
              <a:gd name="connsiteX10" fmla="*/ 451747 w 564636"/>
              <a:gd name="connsiteY10" fmla="*/ 80589 h 137033"/>
              <a:gd name="connsiteX11" fmla="*/ 479969 w 564636"/>
              <a:gd name="connsiteY11" fmla="*/ 137033 h 137033"/>
              <a:gd name="connsiteX12" fmla="*/ 522302 w 564636"/>
              <a:gd name="connsiteY12" fmla="*/ 122922 h 137033"/>
              <a:gd name="connsiteX13" fmla="*/ 564636 w 564636"/>
              <a:gd name="connsiteY13" fmla="*/ 80589 h 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36" h="137033">
                <a:moveTo>
                  <a:pt x="191" y="66477"/>
                </a:moveTo>
                <a:cubicBezTo>
                  <a:pt x="4895" y="80588"/>
                  <a:pt x="0" y="104725"/>
                  <a:pt x="14302" y="108811"/>
                </a:cubicBezTo>
                <a:cubicBezTo>
                  <a:pt x="77685" y="126921"/>
                  <a:pt x="94737" y="98932"/>
                  <a:pt x="127191" y="66477"/>
                </a:cubicBezTo>
                <a:cubicBezTo>
                  <a:pt x="141302" y="71181"/>
                  <a:pt x="156769" y="72936"/>
                  <a:pt x="169524" y="80589"/>
                </a:cubicBezTo>
                <a:cubicBezTo>
                  <a:pt x="180932" y="87434"/>
                  <a:pt x="184443" y="108811"/>
                  <a:pt x="197747" y="108811"/>
                </a:cubicBezTo>
                <a:cubicBezTo>
                  <a:pt x="214706" y="108811"/>
                  <a:pt x="226280" y="90446"/>
                  <a:pt x="240080" y="80589"/>
                </a:cubicBezTo>
                <a:cubicBezTo>
                  <a:pt x="259218" y="66919"/>
                  <a:pt x="277709" y="52366"/>
                  <a:pt x="296524" y="38255"/>
                </a:cubicBezTo>
                <a:cubicBezTo>
                  <a:pt x="377598" y="119326"/>
                  <a:pt x="240418" y="0"/>
                  <a:pt x="409413" y="24144"/>
                </a:cubicBezTo>
                <a:cubicBezTo>
                  <a:pt x="428612" y="26887"/>
                  <a:pt x="418820" y="61774"/>
                  <a:pt x="423524" y="80589"/>
                </a:cubicBezTo>
                <a:cubicBezTo>
                  <a:pt x="428228" y="66478"/>
                  <a:pt x="422761" y="38255"/>
                  <a:pt x="437636" y="38255"/>
                </a:cubicBezTo>
                <a:cubicBezTo>
                  <a:pt x="452511" y="38255"/>
                  <a:pt x="445888" y="66917"/>
                  <a:pt x="451747" y="80589"/>
                </a:cubicBezTo>
                <a:cubicBezTo>
                  <a:pt x="460033" y="99924"/>
                  <a:pt x="470562" y="118218"/>
                  <a:pt x="479969" y="137033"/>
                </a:cubicBezTo>
                <a:cubicBezTo>
                  <a:pt x="494080" y="132329"/>
                  <a:pt x="509926" y="131173"/>
                  <a:pt x="522302" y="122922"/>
                </a:cubicBezTo>
                <a:cubicBezTo>
                  <a:pt x="538907" y="111852"/>
                  <a:pt x="564636" y="80589"/>
                  <a:pt x="564636" y="80589"/>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866066" y="5616222"/>
            <a:ext cx="290156" cy="82275"/>
          </a:xfrm>
          <a:custGeom>
            <a:avLst/>
            <a:gdLst>
              <a:gd name="connsiteX0" fmla="*/ 7934 w 290156"/>
              <a:gd name="connsiteY0" fmla="*/ 0 h 82275"/>
              <a:gd name="connsiteX1" fmla="*/ 22045 w 290156"/>
              <a:gd name="connsiteY1" fmla="*/ 70556 h 82275"/>
              <a:gd name="connsiteX2" fmla="*/ 106712 w 290156"/>
              <a:gd name="connsiteY2" fmla="*/ 42334 h 82275"/>
              <a:gd name="connsiteX3" fmla="*/ 149045 w 290156"/>
              <a:gd name="connsiteY3" fmla="*/ 56445 h 82275"/>
              <a:gd name="connsiteX4" fmla="*/ 177267 w 290156"/>
              <a:gd name="connsiteY4" fmla="*/ 28222 h 82275"/>
              <a:gd name="connsiteX5" fmla="*/ 261934 w 290156"/>
              <a:gd name="connsiteY5" fmla="*/ 56445 h 82275"/>
              <a:gd name="connsiteX6" fmla="*/ 290156 w 290156"/>
              <a:gd name="connsiteY6" fmla="*/ 56445 h 8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56" h="82275">
                <a:moveTo>
                  <a:pt x="7934" y="0"/>
                </a:moveTo>
                <a:cubicBezTo>
                  <a:pt x="12638" y="23519"/>
                  <a:pt x="0" y="61108"/>
                  <a:pt x="22045" y="70556"/>
                </a:cubicBezTo>
                <a:cubicBezTo>
                  <a:pt x="49389" y="82275"/>
                  <a:pt x="106712" y="42334"/>
                  <a:pt x="106712" y="42334"/>
                </a:cubicBezTo>
                <a:cubicBezTo>
                  <a:pt x="120823" y="47038"/>
                  <a:pt x="134460" y="59362"/>
                  <a:pt x="149045" y="56445"/>
                </a:cubicBezTo>
                <a:cubicBezTo>
                  <a:pt x="162091" y="53836"/>
                  <a:pt x="163963" y="28222"/>
                  <a:pt x="177267" y="28222"/>
                </a:cubicBezTo>
                <a:cubicBezTo>
                  <a:pt x="207016" y="28222"/>
                  <a:pt x="232185" y="56445"/>
                  <a:pt x="261934" y="56445"/>
                </a:cubicBezTo>
                <a:lnTo>
                  <a:pt x="290156" y="5644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Connector 46"/>
          <p:cNvCxnSpPr/>
          <p:nvPr/>
        </p:nvCxnSpPr>
        <p:spPr>
          <a:xfrm>
            <a:off x="1097280" y="3711222"/>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08570" y="4625616"/>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1072447" y="5757334"/>
            <a:ext cx="183441" cy="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23334" y="3513668"/>
            <a:ext cx="611390" cy="369332"/>
          </a:xfrm>
          <a:prstGeom prst="rect">
            <a:avLst/>
          </a:prstGeom>
          <a:noFill/>
        </p:spPr>
        <p:txBody>
          <a:bodyPr wrap="none" rtlCol="0">
            <a:spAutoFit/>
          </a:bodyPr>
          <a:lstStyle/>
          <a:p>
            <a:r>
              <a:rPr lang="en-US" dirty="0" smtClean="0"/>
              <a:t>High</a:t>
            </a:r>
            <a:endParaRPr lang="en-US" dirty="0"/>
          </a:p>
        </p:txBody>
      </p:sp>
      <p:sp>
        <p:nvSpPr>
          <p:cNvPr id="54" name="TextBox 53"/>
          <p:cNvSpPr txBox="1"/>
          <p:nvPr/>
        </p:nvSpPr>
        <p:spPr>
          <a:xfrm>
            <a:off x="147868" y="4399845"/>
            <a:ext cx="976800" cy="369332"/>
          </a:xfrm>
          <a:prstGeom prst="rect">
            <a:avLst/>
          </a:prstGeom>
          <a:noFill/>
        </p:spPr>
        <p:txBody>
          <a:bodyPr wrap="none" rtlCol="0">
            <a:spAutoFit/>
          </a:bodyPr>
          <a:lstStyle/>
          <a:p>
            <a:r>
              <a:rPr lang="en-US" dirty="0" smtClean="0"/>
              <a:t>Medium</a:t>
            </a:r>
            <a:endParaRPr lang="en-US" dirty="0"/>
          </a:p>
        </p:txBody>
      </p:sp>
      <p:sp>
        <p:nvSpPr>
          <p:cNvPr id="55" name="TextBox 54"/>
          <p:cNvSpPr txBox="1"/>
          <p:nvPr/>
        </p:nvSpPr>
        <p:spPr>
          <a:xfrm>
            <a:off x="460023" y="5525912"/>
            <a:ext cx="531929" cy="369332"/>
          </a:xfrm>
          <a:prstGeom prst="rect">
            <a:avLst/>
          </a:prstGeom>
          <a:noFill/>
        </p:spPr>
        <p:txBody>
          <a:bodyPr wrap="none" rtlCol="0">
            <a:spAutoFit/>
          </a:bodyPr>
          <a:lstStyle/>
          <a:p>
            <a:r>
              <a:rPr lang="en-US" dirty="0" smtClean="0"/>
              <a:t>Idle</a:t>
            </a:r>
            <a:endParaRPr lang="en-US" dirty="0"/>
          </a:p>
        </p:txBody>
      </p:sp>
      <p:sp>
        <p:nvSpPr>
          <p:cNvPr id="58" name="TextBox 57"/>
          <p:cNvSpPr txBox="1"/>
          <p:nvPr/>
        </p:nvSpPr>
        <p:spPr>
          <a:xfrm>
            <a:off x="2100995" y="2455694"/>
            <a:ext cx="1484902" cy="369332"/>
          </a:xfrm>
          <a:prstGeom prst="rect">
            <a:avLst/>
          </a:prstGeom>
          <a:noFill/>
        </p:spPr>
        <p:txBody>
          <a:bodyPr wrap="none" rtlCol="0">
            <a:spAutoFit/>
          </a:bodyPr>
          <a:lstStyle/>
          <a:p>
            <a:r>
              <a:rPr lang="en-US" dirty="0" smtClean="0"/>
              <a:t>Transmissions</a:t>
            </a:r>
            <a:endParaRPr lang="en-US" dirty="0"/>
          </a:p>
        </p:txBody>
      </p:sp>
      <p:sp>
        <p:nvSpPr>
          <p:cNvPr id="59" name="TextBox 58"/>
          <p:cNvSpPr txBox="1"/>
          <p:nvPr/>
        </p:nvSpPr>
        <p:spPr>
          <a:xfrm>
            <a:off x="8252683" y="5720645"/>
            <a:ext cx="649374" cy="369332"/>
          </a:xfrm>
          <a:prstGeom prst="rect">
            <a:avLst/>
          </a:prstGeom>
          <a:noFill/>
        </p:spPr>
        <p:txBody>
          <a:bodyPr wrap="none" rtlCol="0">
            <a:spAutoFit/>
          </a:bodyPr>
          <a:lstStyle/>
          <a:p>
            <a:r>
              <a:rPr lang="en-US" dirty="0" smtClean="0"/>
              <a:t>Time</a:t>
            </a:r>
            <a:endParaRPr lang="en-US" dirty="0"/>
          </a:p>
        </p:txBody>
      </p:sp>
      <p:cxnSp>
        <p:nvCxnSpPr>
          <p:cNvPr id="64" name="Straight Arrow Connector 63"/>
          <p:cNvCxnSpPr/>
          <p:nvPr/>
        </p:nvCxnSpPr>
        <p:spPr>
          <a:xfrm rot="5400000">
            <a:off x="1679223" y="2906889"/>
            <a:ext cx="592666" cy="508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H="1">
            <a:off x="3468512" y="2833512"/>
            <a:ext cx="663221" cy="60677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Content Placeholder 2"/>
          <p:cNvSpPr>
            <a:spLocks noGrp="1"/>
          </p:cNvSpPr>
          <p:nvPr>
            <p:ph idx="1"/>
          </p:nvPr>
        </p:nvSpPr>
        <p:spPr>
          <a:xfrm>
            <a:off x="457200" y="1600201"/>
            <a:ext cx="8229600" cy="1403802"/>
          </a:xfrm>
        </p:spPr>
        <p:txBody>
          <a:bodyPr/>
          <a:lstStyle/>
          <a:p>
            <a:r>
              <a:rPr lang="en-US" dirty="0" smtClean="0"/>
              <a:t>Timeouts cause </a:t>
            </a:r>
            <a:r>
              <a:rPr lang="en-US" b="1" dirty="0" smtClean="0"/>
              <a:t>tail periods</a:t>
            </a:r>
            <a:r>
              <a:rPr lang="en-US" dirty="0" smtClean="0"/>
              <a:t>, wasted energy</a:t>
            </a:r>
          </a:p>
        </p:txBody>
      </p:sp>
      <p:sp>
        <p:nvSpPr>
          <p:cNvPr id="57" name="TextBox 56"/>
          <p:cNvSpPr txBox="1"/>
          <p:nvPr/>
        </p:nvSpPr>
        <p:spPr>
          <a:xfrm>
            <a:off x="501928" y="3085602"/>
            <a:ext cx="778428" cy="369332"/>
          </a:xfrm>
          <a:prstGeom prst="rect">
            <a:avLst/>
          </a:prstGeom>
          <a:noFill/>
        </p:spPr>
        <p:txBody>
          <a:bodyPr wrap="none" rtlCol="0">
            <a:spAutoFit/>
          </a:bodyPr>
          <a:lstStyle/>
          <a:p>
            <a:r>
              <a:rPr lang="en-US" dirty="0" smtClean="0"/>
              <a:t>Power</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Rectangle 60"/>
          <p:cNvSpPr/>
          <p:nvPr/>
        </p:nvSpPr>
        <p:spPr>
          <a:xfrm>
            <a:off x="4018843"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443132"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538110" y="3471333"/>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Energy usage of cellular networks</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21</a:t>
            </a:fld>
            <a:endParaRPr lang="en-US"/>
          </a:p>
        </p:txBody>
      </p:sp>
      <p:sp>
        <p:nvSpPr>
          <p:cNvPr id="16" name="Content Placeholder 2"/>
          <p:cNvSpPr txBox="1">
            <a:spLocks/>
          </p:cNvSpPr>
          <p:nvPr/>
        </p:nvSpPr>
        <p:spPr>
          <a:xfrm>
            <a:off x="457200" y="1600200"/>
            <a:ext cx="50292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dirty="0" smtClean="0"/>
          </a:p>
        </p:txBody>
      </p:sp>
      <p:sp>
        <p:nvSpPr>
          <p:cNvPr id="10" name="Rectangle 9"/>
          <p:cNvSpPr/>
          <p:nvPr/>
        </p:nvSpPr>
        <p:spPr>
          <a:xfrm>
            <a:off x="1171222" y="3471333"/>
            <a:ext cx="6985000" cy="245533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71222" y="5700889"/>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rot="5400000" flipH="1" flipV="1">
            <a:off x="578556" y="4656667"/>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1679222" y="3665563"/>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a:stCxn id="22" idx="8"/>
          </p:cNvCxnSpPr>
          <p:nvPr/>
        </p:nvCxnSpPr>
        <p:spPr>
          <a:xfrm>
            <a:off x="2130778" y="3683000"/>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229556" y="4543778"/>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16200000" flipH="1">
            <a:off x="2389012" y="5112455"/>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3637845" y="5627512"/>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49"/>
          <p:cNvGrpSpPr/>
          <p:nvPr/>
        </p:nvGrpSpPr>
        <p:grpSpPr>
          <a:xfrm>
            <a:off x="4018846" y="3592186"/>
            <a:ext cx="1453445" cy="2091770"/>
            <a:chOff x="4018846" y="3592186"/>
            <a:chExt cx="1453445" cy="2091770"/>
          </a:xfrm>
        </p:grpSpPr>
        <p:cxnSp>
          <p:nvCxnSpPr>
            <p:cNvPr id="32" name="Straight Connector 31"/>
            <p:cNvCxnSpPr/>
            <p:nvPr/>
          </p:nvCxnSpPr>
          <p:spPr>
            <a:xfrm rot="5400000" flipH="1" flipV="1">
              <a:off x="3045179" y="4583290"/>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4145845" y="3592186"/>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a:stCxn id="33" idx="8"/>
            </p:cNvCxnSpPr>
            <p:nvPr/>
          </p:nvCxnSpPr>
          <p:spPr>
            <a:xfrm>
              <a:off x="4597401" y="3609623"/>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a:off x="4696179" y="4470401"/>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16200000" flipH="1">
              <a:off x="4855635" y="5039078"/>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7" name="Freeform 36"/>
          <p:cNvSpPr/>
          <p:nvPr/>
        </p:nvSpPr>
        <p:spPr>
          <a:xfrm>
            <a:off x="6050845" y="5627511"/>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up 50"/>
          <p:cNvGrpSpPr/>
          <p:nvPr/>
        </p:nvGrpSpPr>
        <p:grpSpPr>
          <a:xfrm>
            <a:off x="6431846" y="3592185"/>
            <a:ext cx="1453445" cy="2091770"/>
            <a:chOff x="6431846" y="3592185"/>
            <a:chExt cx="1453445" cy="2091770"/>
          </a:xfrm>
        </p:grpSpPr>
        <p:cxnSp>
          <p:nvCxnSpPr>
            <p:cNvPr id="38" name="Straight Connector 37"/>
            <p:cNvCxnSpPr/>
            <p:nvPr/>
          </p:nvCxnSpPr>
          <p:spPr>
            <a:xfrm rot="5400000" flipH="1" flipV="1">
              <a:off x="5458179" y="4583289"/>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558845" y="3592185"/>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a:stCxn id="39" idx="8"/>
            </p:cNvCxnSpPr>
            <p:nvPr/>
          </p:nvCxnSpPr>
          <p:spPr>
            <a:xfrm>
              <a:off x="7010401" y="3609622"/>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109179" y="4470400"/>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rot="16200000" flipH="1">
              <a:off x="7268635" y="5039077"/>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 name="Freeform 42"/>
          <p:cNvSpPr/>
          <p:nvPr/>
        </p:nvSpPr>
        <p:spPr>
          <a:xfrm>
            <a:off x="3019778" y="5583415"/>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5474920" y="5577967"/>
            <a:ext cx="564636" cy="137033"/>
          </a:xfrm>
          <a:custGeom>
            <a:avLst/>
            <a:gdLst>
              <a:gd name="connsiteX0" fmla="*/ 191 w 564636"/>
              <a:gd name="connsiteY0" fmla="*/ 66477 h 137033"/>
              <a:gd name="connsiteX1" fmla="*/ 14302 w 564636"/>
              <a:gd name="connsiteY1" fmla="*/ 108811 h 137033"/>
              <a:gd name="connsiteX2" fmla="*/ 127191 w 564636"/>
              <a:gd name="connsiteY2" fmla="*/ 66477 h 137033"/>
              <a:gd name="connsiteX3" fmla="*/ 169524 w 564636"/>
              <a:gd name="connsiteY3" fmla="*/ 80589 h 137033"/>
              <a:gd name="connsiteX4" fmla="*/ 197747 w 564636"/>
              <a:gd name="connsiteY4" fmla="*/ 108811 h 137033"/>
              <a:gd name="connsiteX5" fmla="*/ 240080 w 564636"/>
              <a:gd name="connsiteY5" fmla="*/ 80589 h 137033"/>
              <a:gd name="connsiteX6" fmla="*/ 296524 w 564636"/>
              <a:gd name="connsiteY6" fmla="*/ 38255 h 137033"/>
              <a:gd name="connsiteX7" fmla="*/ 409413 w 564636"/>
              <a:gd name="connsiteY7" fmla="*/ 24144 h 137033"/>
              <a:gd name="connsiteX8" fmla="*/ 423524 w 564636"/>
              <a:gd name="connsiteY8" fmla="*/ 80589 h 137033"/>
              <a:gd name="connsiteX9" fmla="*/ 437636 w 564636"/>
              <a:gd name="connsiteY9" fmla="*/ 38255 h 137033"/>
              <a:gd name="connsiteX10" fmla="*/ 451747 w 564636"/>
              <a:gd name="connsiteY10" fmla="*/ 80589 h 137033"/>
              <a:gd name="connsiteX11" fmla="*/ 479969 w 564636"/>
              <a:gd name="connsiteY11" fmla="*/ 137033 h 137033"/>
              <a:gd name="connsiteX12" fmla="*/ 522302 w 564636"/>
              <a:gd name="connsiteY12" fmla="*/ 122922 h 137033"/>
              <a:gd name="connsiteX13" fmla="*/ 564636 w 564636"/>
              <a:gd name="connsiteY13" fmla="*/ 80589 h 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36" h="137033">
                <a:moveTo>
                  <a:pt x="191" y="66477"/>
                </a:moveTo>
                <a:cubicBezTo>
                  <a:pt x="4895" y="80588"/>
                  <a:pt x="0" y="104725"/>
                  <a:pt x="14302" y="108811"/>
                </a:cubicBezTo>
                <a:cubicBezTo>
                  <a:pt x="77685" y="126921"/>
                  <a:pt x="94737" y="98932"/>
                  <a:pt x="127191" y="66477"/>
                </a:cubicBezTo>
                <a:cubicBezTo>
                  <a:pt x="141302" y="71181"/>
                  <a:pt x="156769" y="72936"/>
                  <a:pt x="169524" y="80589"/>
                </a:cubicBezTo>
                <a:cubicBezTo>
                  <a:pt x="180932" y="87434"/>
                  <a:pt x="184443" y="108811"/>
                  <a:pt x="197747" y="108811"/>
                </a:cubicBezTo>
                <a:cubicBezTo>
                  <a:pt x="214706" y="108811"/>
                  <a:pt x="226280" y="90446"/>
                  <a:pt x="240080" y="80589"/>
                </a:cubicBezTo>
                <a:cubicBezTo>
                  <a:pt x="259218" y="66919"/>
                  <a:pt x="277709" y="52366"/>
                  <a:pt x="296524" y="38255"/>
                </a:cubicBezTo>
                <a:cubicBezTo>
                  <a:pt x="377598" y="119326"/>
                  <a:pt x="240418" y="0"/>
                  <a:pt x="409413" y="24144"/>
                </a:cubicBezTo>
                <a:cubicBezTo>
                  <a:pt x="428612" y="26887"/>
                  <a:pt x="418820" y="61774"/>
                  <a:pt x="423524" y="80589"/>
                </a:cubicBezTo>
                <a:cubicBezTo>
                  <a:pt x="428228" y="66478"/>
                  <a:pt x="422761" y="38255"/>
                  <a:pt x="437636" y="38255"/>
                </a:cubicBezTo>
                <a:cubicBezTo>
                  <a:pt x="452511" y="38255"/>
                  <a:pt x="445888" y="66917"/>
                  <a:pt x="451747" y="80589"/>
                </a:cubicBezTo>
                <a:cubicBezTo>
                  <a:pt x="460033" y="99924"/>
                  <a:pt x="470562" y="118218"/>
                  <a:pt x="479969" y="137033"/>
                </a:cubicBezTo>
                <a:cubicBezTo>
                  <a:pt x="494080" y="132329"/>
                  <a:pt x="509926" y="131173"/>
                  <a:pt x="522302" y="122922"/>
                </a:cubicBezTo>
                <a:cubicBezTo>
                  <a:pt x="538907" y="111852"/>
                  <a:pt x="564636" y="80589"/>
                  <a:pt x="564636" y="80589"/>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866066" y="5616222"/>
            <a:ext cx="290156" cy="82275"/>
          </a:xfrm>
          <a:custGeom>
            <a:avLst/>
            <a:gdLst>
              <a:gd name="connsiteX0" fmla="*/ 7934 w 290156"/>
              <a:gd name="connsiteY0" fmla="*/ 0 h 82275"/>
              <a:gd name="connsiteX1" fmla="*/ 22045 w 290156"/>
              <a:gd name="connsiteY1" fmla="*/ 70556 h 82275"/>
              <a:gd name="connsiteX2" fmla="*/ 106712 w 290156"/>
              <a:gd name="connsiteY2" fmla="*/ 42334 h 82275"/>
              <a:gd name="connsiteX3" fmla="*/ 149045 w 290156"/>
              <a:gd name="connsiteY3" fmla="*/ 56445 h 82275"/>
              <a:gd name="connsiteX4" fmla="*/ 177267 w 290156"/>
              <a:gd name="connsiteY4" fmla="*/ 28222 h 82275"/>
              <a:gd name="connsiteX5" fmla="*/ 261934 w 290156"/>
              <a:gd name="connsiteY5" fmla="*/ 56445 h 82275"/>
              <a:gd name="connsiteX6" fmla="*/ 290156 w 290156"/>
              <a:gd name="connsiteY6" fmla="*/ 56445 h 8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56" h="82275">
                <a:moveTo>
                  <a:pt x="7934" y="0"/>
                </a:moveTo>
                <a:cubicBezTo>
                  <a:pt x="12638" y="23519"/>
                  <a:pt x="0" y="61108"/>
                  <a:pt x="22045" y="70556"/>
                </a:cubicBezTo>
                <a:cubicBezTo>
                  <a:pt x="49389" y="82275"/>
                  <a:pt x="106712" y="42334"/>
                  <a:pt x="106712" y="42334"/>
                </a:cubicBezTo>
                <a:cubicBezTo>
                  <a:pt x="120823" y="47038"/>
                  <a:pt x="134460" y="59362"/>
                  <a:pt x="149045" y="56445"/>
                </a:cubicBezTo>
                <a:cubicBezTo>
                  <a:pt x="162091" y="53836"/>
                  <a:pt x="163963" y="28222"/>
                  <a:pt x="177267" y="28222"/>
                </a:cubicBezTo>
                <a:cubicBezTo>
                  <a:pt x="207016" y="28222"/>
                  <a:pt x="232185" y="56445"/>
                  <a:pt x="261934" y="56445"/>
                </a:cubicBezTo>
                <a:lnTo>
                  <a:pt x="290156" y="5644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Connector 46"/>
          <p:cNvCxnSpPr/>
          <p:nvPr/>
        </p:nvCxnSpPr>
        <p:spPr>
          <a:xfrm>
            <a:off x="1097280" y="3711222"/>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08570" y="4625616"/>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1072447" y="5757334"/>
            <a:ext cx="183441" cy="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23334" y="3513668"/>
            <a:ext cx="611390" cy="369332"/>
          </a:xfrm>
          <a:prstGeom prst="rect">
            <a:avLst/>
          </a:prstGeom>
          <a:noFill/>
        </p:spPr>
        <p:txBody>
          <a:bodyPr wrap="none" rtlCol="0">
            <a:spAutoFit/>
          </a:bodyPr>
          <a:lstStyle/>
          <a:p>
            <a:r>
              <a:rPr lang="en-US" dirty="0" smtClean="0"/>
              <a:t>High</a:t>
            </a:r>
            <a:endParaRPr lang="en-US" dirty="0"/>
          </a:p>
        </p:txBody>
      </p:sp>
      <p:sp>
        <p:nvSpPr>
          <p:cNvPr id="54" name="TextBox 53"/>
          <p:cNvSpPr txBox="1"/>
          <p:nvPr/>
        </p:nvSpPr>
        <p:spPr>
          <a:xfrm>
            <a:off x="147868" y="4399845"/>
            <a:ext cx="976800" cy="369332"/>
          </a:xfrm>
          <a:prstGeom prst="rect">
            <a:avLst/>
          </a:prstGeom>
          <a:noFill/>
        </p:spPr>
        <p:txBody>
          <a:bodyPr wrap="none" rtlCol="0">
            <a:spAutoFit/>
          </a:bodyPr>
          <a:lstStyle/>
          <a:p>
            <a:r>
              <a:rPr lang="en-US" dirty="0" smtClean="0"/>
              <a:t>Medium</a:t>
            </a:r>
            <a:endParaRPr lang="en-US" dirty="0"/>
          </a:p>
        </p:txBody>
      </p:sp>
      <p:sp>
        <p:nvSpPr>
          <p:cNvPr id="55" name="TextBox 54"/>
          <p:cNvSpPr txBox="1"/>
          <p:nvPr/>
        </p:nvSpPr>
        <p:spPr>
          <a:xfrm>
            <a:off x="460023" y="5525912"/>
            <a:ext cx="531929" cy="369332"/>
          </a:xfrm>
          <a:prstGeom prst="rect">
            <a:avLst/>
          </a:prstGeom>
          <a:noFill/>
        </p:spPr>
        <p:txBody>
          <a:bodyPr wrap="none" rtlCol="0">
            <a:spAutoFit/>
          </a:bodyPr>
          <a:lstStyle/>
          <a:p>
            <a:r>
              <a:rPr lang="en-US" dirty="0" smtClean="0"/>
              <a:t>Idle</a:t>
            </a:r>
            <a:endParaRPr lang="en-US" dirty="0"/>
          </a:p>
        </p:txBody>
      </p:sp>
      <p:sp>
        <p:nvSpPr>
          <p:cNvPr id="59" name="TextBox 58"/>
          <p:cNvSpPr txBox="1"/>
          <p:nvPr/>
        </p:nvSpPr>
        <p:spPr>
          <a:xfrm>
            <a:off x="8252683" y="5720645"/>
            <a:ext cx="649374" cy="369332"/>
          </a:xfrm>
          <a:prstGeom prst="rect">
            <a:avLst/>
          </a:prstGeom>
          <a:noFill/>
        </p:spPr>
        <p:txBody>
          <a:bodyPr wrap="none" rtlCol="0">
            <a:spAutoFit/>
          </a:bodyPr>
          <a:lstStyle/>
          <a:p>
            <a:r>
              <a:rPr lang="en-US" dirty="0" smtClean="0"/>
              <a:t>Time</a:t>
            </a:r>
            <a:endParaRPr lang="en-US" dirty="0"/>
          </a:p>
        </p:txBody>
      </p:sp>
      <p:sp>
        <p:nvSpPr>
          <p:cNvPr id="52" name="Content Placeholder 2"/>
          <p:cNvSpPr>
            <a:spLocks noGrp="1"/>
          </p:cNvSpPr>
          <p:nvPr>
            <p:ph idx="1"/>
          </p:nvPr>
        </p:nvSpPr>
        <p:spPr>
          <a:xfrm>
            <a:off x="457200" y="1600201"/>
            <a:ext cx="8229600" cy="1403802"/>
          </a:xfrm>
        </p:spPr>
        <p:txBody>
          <a:bodyPr/>
          <a:lstStyle/>
          <a:p>
            <a:r>
              <a:rPr lang="en-US" dirty="0" smtClean="0"/>
              <a:t>Timeouts cause </a:t>
            </a:r>
            <a:r>
              <a:rPr lang="en-US" b="1" dirty="0" smtClean="0"/>
              <a:t>tail periods</a:t>
            </a:r>
            <a:r>
              <a:rPr lang="en-US" dirty="0" smtClean="0"/>
              <a:t>, wasted energy</a:t>
            </a:r>
          </a:p>
        </p:txBody>
      </p:sp>
      <p:sp>
        <p:nvSpPr>
          <p:cNvPr id="57" name="TextBox 56"/>
          <p:cNvSpPr txBox="1"/>
          <p:nvPr/>
        </p:nvSpPr>
        <p:spPr>
          <a:xfrm>
            <a:off x="501928" y="3085602"/>
            <a:ext cx="778428" cy="369332"/>
          </a:xfrm>
          <a:prstGeom prst="rect">
            <a:avLst/>
          </a:prstGeom>
          <a:noFill/>
        </p:spPr>
        <p:txBody>
          <a:bodyPr wrap="none" rtlCol="0">
            <a:spAutoFit/>
          </a:bodyPr>
          <a:lstStyle/>
          <a:p>
            <a:r>
              <a:rPr lang="en-US" dirty="0" smtClean="0"/>
              <a:t>Power</a:t>
            </a:r>
            <a:endParaRPr lang="en-US" dirty="0"/>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2.22222E-6 L -0.25017 -2.22222E-6 " pathEditMode="relative" rAng="0" ptsTypes="AA">
                                      <p:cBhvr>
                                        <p:cTn id="6" dur="1000" fill="hold"/>
                                        <p:tgtEl>
                                          <p:spTgt spid="61"/>
                                        </p:tgtEl>
                                        <p:attrNameLst>
                                          <p:attrName>ppt_x</p:attrName>
                                          <p:attrName>ppt_y</p:attrName>
                                        </p:attrNameLst>
                                      </p:cBhvr>
                                      <p:rCtr x="-125" y="0"/>
                                    </p:animMotion>
                                  </p:childTnLst>
                                </p:cTn>
                              </p:par>
                              <p:par>
                                <p:cTn id="7" presetID="0" presetClass="path" presetSubtype="0" accel="50000" decel="50000" fill="hold" grpId="0" nodeType="withEffect">
                                  <p:stCondLst>
                                    <p:cond delay="0"/>
                                  </p:stCondLst>
                                  <p:childTnLst>
                                    <p:animMotion origin="layout" path="M -0.00087 0.00093 L -0.49462 0.00093 " pathEditMode="relative" rAng="0" ptsTypes="AA">
                                      <p:cBhvr>
                                        <p:cTn id="8" dur="1000" fill="hold"/>
                                        <p:tgtEl>
                                          <p:spTgt spid="62"/>
                                        </p:tgtEl>
                                        <p:attrNameLst>
                                          <p:attrName>ppt_x</p:attrName>
                                          <p:attrName>ppt_y</p:attrName>
                                        </p:attrNameLst>
                                      </p:cBhvr>
                                      <p:rCtr x="-2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Rectangle 60"/>
          <p:cNvSpPr/>
          <p:nvPr/>
        </p:nvSpPr>
        <p:spPr>
          <a:xfrm>
            <a:off x="1728216"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920240" y="3474720"/>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538110" y="3471333"/>
            <a:ext cx="169333" cy="2455334"/>
          </a:xfrm>
          <a:prstGeom prst="rect">
            <a:avLst/>
          </a:prstGeom>
          <a:ln w="63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Amortize tail energy via batching</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22</a:t>
            </a:fld>
            <a:endParaRPr lang="en-US"/>
          </a:p>
        </p:txBody>
      </p:sp>
      <p:sp>
        <p:nvSpPr>
          <p:cNvPr id="16" name="Content Placeholder 2"/>
          <p:cNvSpPr txBox="1">
            <a:spLocks/>
          </p:cNvSpPr>
          <p:nvPr/>
        </p:nvSpPr>
        <p:spPr>
          <a:xfrm>
            <a:off x="457200" y="1600200"/>
            <a:ext cx="50292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dirty="0" smtClean="0"/>
          </a:p>
        </p:txBody>
      </p:sp>
      <p:sp>
        <p:nvSpPr>
          <p:cNvPr id="10" name="Rectangle 9"/>
          <p:cNvSpPr/>
          <p:nvPr/>
        </p:nvSpPr>
        <p:spPr>
          <a:xfrm>
            <a:off x="1171222" y="3471333"/>
            <a:ext cx="6985000" cy="2455334"/>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1171222" y="5700889"/>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p:nvCxnSpPr>
        <p:spPr>
          <a:xfrm rot="5400000" flipH="1" flipV="1">
            <a:off x="578556" y="4656667"/>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1679222" y="3665563"/>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a:stCxn id="22" idx="8"/>
          </p:cNvCxnSpPr>
          <p:nvPr/>
        </p:nvCxnSpPr>
        <p:spPr>
          <a:xfrm>
            <a:off x="2130778" y="3683000"/>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a:off x="2229556" y="4543778"/>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rot="16200000" flipH="1">
            <a:off x="2389012" y="5112455"/>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3637845" y="5627512"/>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6050845" y="5627511"/>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0" name="Group 49"/>
          <p:cNvGrpSpPr/>
          <p:nvPr/>
        </p:nvGrpSpPr>
        <p:grpSpPr>
          <a:xfrm>
            <a:off x="4018846" y="3592185"/>
            <a:ext cx="3866445" cy="2091771"/>
            <a:chOff x="4018846" y="3592185"/>
            <a:chExt cx="3866445" cy="2091771"/>
          </a:xfrm>
        </p:grpSpPr>
        <p:cxnSp>
          <p:nvCxnSpPr>
            <p:cNvPr id="32" name="Straight Connector 31"/>
            <p:cNvCxnSpPr/>
            <p:nvPr/>
          </p:nvCxnSpPr>
          <p:spPr>
            <a:xfrm rot="5400000" flipH="1" flipV="1">
              <a:off x="3045179" y="4583290"/>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Freeform 32"/>
            <p:cNvSpPr/>
            <p:nvPr/>
          </p:nvSpPr>
          <p:spPr>
            <a:xfrm>
              <a:off x="4145845" y="3592186"/>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a:stCxn id="33" idx="8"/>
            </p:cNvCxnSpPr>
            <p:nvPr/>
          </p:nvCxnSpPr>
          <p:spPr>
            <a:xfrm>
              <a:off x="4597401" y="3609623"/>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a:off x="4696179" y="4470401"/>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rot="16200000" flipH="1">
              <a:off x="4855635" y="5039078"/>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5458179" y="4583289"/>
              <a:ext cx="2074333" cy="127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558845" y="3592185"/>
              <a:ext cx="451556" cy="59770"/>
            </a:xfrm>
            <a:custGeom>
              <a:avLst/>
              <a:gdLst>
                <a:gd name="connsiteX0" fmla="*/ 0 w 451556"/>
                <a:gd name="connsiteY0" fmla="*/ 17437 h 59770"/>
                <a:gd name="connsiteX1" fmla="*/ 70556 w 451556"/>
                <a:gd name="connsiteY1" fmla="*/ 59770 h 59770"/>
                <a:gd name="connsiteX2" fmla="*/ 141111 w 451556"/>
                <a:gd name="connsiteY2" fmla="*/ 3326 h 59770"/>
                <a:gd name="connsiteX3" fmla="*/ 197556 w 451556"/>
                <a:gd name="connsiteY3" fmla="*/ 59770 h 59770"/>
                <a:gd name="connsiteX4" fmla="*/ 268111 w 451556"/>
                <a:gd name="connsiteY4" fmla="*/ 17437 h 59770"/>
                <a:gd name="connsiteX5" fmla="*/ 268111 w 451556"/>
                <a:gd name="connsiteY5" fmla="*/ 17437 h 59770"/>
                <a:gd name="connsiteX6" fmla="*/ 352778 w 451556"/>
                <a:gd name="connsiteY6" fmla="*/ 17437 h 59770"/>
                <a:gd name="connsiteX7" fmla="*/ 352778 w 451556"/>
                <a:gd name="connsiteY7" fmla="*/ 17437 h 59770"/>
                <a:gd name="connsiteX8" fmla="*/ 451556 w 451556"/>
                <a:gd name="connsiteY8" fmla="*/ 17437 h 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556" h="59770">
                  <a:moveTo>
                    <a:pt x="0" y="17437"/>
                  </a:moveTo>
                  <a:lnTo>
                    <a:pt x="70556" y="59770"/>
                  </a:lnTo>
                  <a:cubicBezTo>
                    <a:pt x="130326" y="0"/>
                    <a:pt x="100392" y="3326"/>
                    <a:pt x="141111" y="3326"/>
                  </a:cubicBezTo>
                  <a:lnTo>
                    <a:pt x="197556" y="59770"/>
                  </a:lnTo>
                  <a:cubicBezTo>
                    <a:pt x="257763" y="14615"/>
                    <a:pt x="230482" y="17437"/>
                    <a:pt x="268111" y="17437"/>
                  </a:cubicBezTo>
                  <a:lnTo>
                    <a:pt x="268111" y="17437"/>
                  </a:lnTo>
                  <a:lnTo>
                    <a:pt x="352778" y="17437"/>
                  </a:lnTo>
                  <a:lnTo>
                    <a:pt x="352778" y="17437"/>
                  </a:lnTo>
                  <a:lnTo>
                    <a:pt x="451556" y="17437"/>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0" name="Straight Connector 39"/>
            <p:cNvCxnSpPr>
              <a:stCxn id="39" idx="8"/>
            </p:cNvCxnSpPr>
            <p:nvPr/>
          </p:nvCxnSpPr>
          <p:spPr>
            <a:xfrm>
              <a:off x="7010401" y="3609622"/>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109179" y="4470400"/>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rot="16200000" flipH="1">
              <a:off x="7268635" y="5039077"/>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 name="Freeform 42"/>
          <p:cNvSpPr/>
          <p:nvPr/>
        </p:nvSpPr>
        <p:spPr>
          <a:xfrm>
            <a:off x="3019778" y="5583415"/>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5474920" y="5577967"/>
            <a:ext cx="564636" cy="137033"/>
          </a:xfrm>
          <a:custGeom>
            <a:avLst/>
            <a:gdLst>
              <a:gd name="connsiteX0" fmla="*/ 191 w 564636"/>
              <a:gd name="connsiteY0" fmla="*/ 66477 h 137033"/>
              <a:gd name="connsiteX1" fmla="*/ 14302 w 564636"/>
              <a:gd name="connsiteY1" fmla="*/ 108811 h 137033"/>
              <a:gd name="connsiteX2" fmla="*/ 127191 w 564636"/>
              <a:gd name="connsiteY2" fmla="*/ 66477 h 137033"/>
              <a:gd name="connsiteX3" fmla="*/ 169524 w 564636"/>
              <a:gd name="connsiteY3" fmla="*/ 80589 h 137033"/>
              <a:gd name="connsiteX4" fmla="*/ 197747 w 564636"/>
              <a:gd name="connsiteY4" fmla="*/ 108811 h 137033"/>
              <a:gd name="connsiteX5" fmla="*/ 240080 w 564636"/>
              <a:gd name="connsiteY5" fmla="*/ 80589 h 137033"/>
              <a:gd name="connsiteX6" fmla="*/ 296524 w 564636"/>
              <a:gd name="connsiteY6" fmla="*/ 38255 h 137033"/>
              <a:gd name="connsiteX7" fmla="*/ 409413 w 564636"/>
              <a:gd name="connsiteY7" fmla="*/ 24144 h 137033"/>
              <a:gd name="connsiteX8" fmla="*/ 423524 w 564636"/>
              <a:gd name="connsiteY8" fmla="*/ 80589 h 137033"/>
              <a:gd name="connsiteX9" fmla="*/ 437636 w 564636"/>
              <a:gd name="connsiteY9" fmla="*/ 38255 h 137033"/>
              <a:gd name="connsiteX10" fmla="*/ 451747 w 564636"/>
              <a:gd name="connsiteY10" fmla="*/ 80589 h 137033"/>
              <a:gd name="connsiteX11" fmla="*/ 479969 w 564636"/>
              <a:gd name="connsiteY11" fmla="*/ 137033 h 137033"/>
              <a:gd name="connsiteX12" fmla="*/ 522302 w 564636"/>
              <a:gd name="connsiteY12" fmla="*/ 122922 h 137033"/>
              <a:gd name="connsiteX13" fmla="*/ 564636 w 564636"/>
              <a:gd name="connsiteY13" fmla="*/ 80589 h 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636" h="137033">
                <a:moveTo>
                  <a:pt x="191" y="66477"/>
                </a:moveTo>
                <a:cubicBezTo>
                  <a:pt x="4895" y="80588"/>
                  <a:pt x="0" y="104725"/>
                  <a:pt x="14302" y="108811"/>
                </a:cubicBezTo>
                <a:cubicBezTo>
                  <a:pt x="77685" y="126921"/>
                  <a:pt x="94737" y="98932"/>
                  <a:pt x="127191" y="66477"/>
                </a:cubicBezTo>
                <a:cubicBezTo>
                  <a:pt x="141302" y="71181"/>
                  <a:pt x="156769" y="72936"/>
                  <a:pt x="169524" y="80589"/>
                </a:cubicBezTo>
                <a:cubicBezTo>
                  <a:pt x="180932" y="87434"/>
                  <a:pt x="184443" y="108811"/>
                  <a:pt x="197747" y="108811"/>
                </a:cubicBezTo>
                <a:cubicBezTo>
                  <a:pt x="214706" y="108811"/>
                  <a:pt x="226280" y="90446"/>
                  <a:pt x="240080" y="80589"/>
                </a:cubicBezTo>
                <a:cubicBezTo>
                  <a:pt x="259218" y="66919"/>
                  <a:pt x="277709" y="52366"/>
                  <a:pt x="296524" y="38255"/>
                </a:cubicBezTo>
                <a:cubicBezTo>
                  <a:pt x="377598" y="119326"/>
                  <a:pt x="240418" y="0"/>
                  <a:pt x="409413" y="24144"/>
                </a:cubicBezTo>
                <a:cubicBezTo>
                  <a:pt x="428612" y="26887"/>
                  <a:pt x="418820" y="61774"/>
                  <a:pt x="423524" y="80589"/>
                </a:cubicBezTo>
                <a:cubicBezTo>
                  <a:pt x="428228" y="66478"/>
                  <a:pt x="422761" y="38255"/>
                  <a:pt x="437636" y="38255"/>
                </a:cubicBezTo>
                <a:cubicBezTo>
                  <a:pt x="452511" y="38255"/>
                  <a:pt x="445888" y="66917"/>
                  <a:pt x="451747" y="80589"/>
                </a:cubicBezTo>
                <a:cubicBezTo>
                  <a:pt x="460033" y="99924"/>
                  <a:pt x="470562" y="118218"/>
                  <a:pt x="479969" y="137033"/>
                </a:cubicBezTo>
                <a:cubicBezTo>
                  <a:pt x="494080" y="132329"/>
                  <a:pt x="509926" y="131173"/>
                  <a:pt x="522302" y="122922"/>
                </a:cubicBezTo>
                <a:cubicBezTo>
                  <a:pt x="538907" y="111852"/>
                  <a:pt x="564636" y="80589"/>
                  <a:pt x="564636" y="80589"/>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866066" y="5616222"/>
            <a:ext cx="290156" cy="82275"/>
          </a:xfrm>
          <a:custGeom>
            <a:avLst/>
            <a:gdLst>
              <a:gd name="connsiteX0" fmla="*/ 7934 w 290156"/>
              <a:gd name="connsiteY0" fmla="*/ 0 h 82275"/>
              <a:gd name="connsiteX1" fmla="*/ 22045 w 290156"/>
              <a:gd name="connsiteY1" fmla="*/ 70556 h 82275"/>
              <a:gd name="connsiteX2" fmla="*/ 106712 w 290156"/>
              <a:gd name="connsiteY2" fmla="*/ 42334 h 82275"/>
              <a:gd name="connsiteX3" fmla="*/ 149045 w 290156"/>
              <a:gd name="connsiteY3" fmla="*/ 56445 h 82275"/>
              <a:gd name="connsiteX4" fmla="*/ 177267 w 290156"/>
              <a:gd name="connsiteY4" fmla="*/ 28222 h 82275"/>
              <a:gd name="connsiteX5" fmla="*/ 261934 w 290156"/>
              <a:gd name="connsiteY5" fmla="*/ 56445 h 82275"/>
              <a:gd name="connsiteX6" fmla="*/ 290156 w 290156"/>
              <a:gd name="connsiteY6" fmla="*/ 56445 h 8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56" h="82275">
                <a:moveTo>
                  <a:pt x="7934" y="0"/>
                </a:moveTo>
                <a:cubicBezTo>
                  <a:pt x="12638" y="23519"/>
                  <a:pt x="0" y="61108"/>
                  <a:pt x="22045" y="70556"/>
                </a:cubicBezTo>
                <a:cubicBezTo>
                  <a:pt x="49389" y="82275"/>
                  <a:pt x="106712" y="42334"/>
                  <a:pt x="106712" y="42334"/>
                </a:cubicBezTo>
                <a:cubicBezTo>
                  <a:pt x="120823" y="47038"/>
                  <a:pt x="134460" y="59362"/>
                  <a:pt x="149045" y="56445"/>
                </a:cubicBezTo>
                <a:cubicBezTo>
                  <a:pt x="162091" y="53836"/>
                  <a:pt x="163963" y="28222"/>
                  <a:pt x="177267" y="28222"/>
                </a:cubicBezTo>
                <a:cubicBezTo>
                  <a:pt x="207016" y="28222"/>
                  <a:pt x="232185" y="56445"/>
                  <a:pt x="261934" y="56445"/>
                </a:cubicBezTo>
                <a:lnTo>
                  <a:pt x="290156" y="5644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Connector 46"/>
          <p:cNvCxnSpPr/>
          <p:nvPr/>
        </p:nvCxnSpPr>
        <p:spPr>
          <a:xfrm>
            <a:off x="1097280" y="3711222"/>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08570" y="4625616"/>
            <a:ext cx="1270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1072447" y="5757334"/>
            <a:ext cx="183441" cy="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23334" y="3513668"/>
            <a:ext cx="611390" cy="369332"/>
          </a:xfrm>
          <a:prstGeom prst="rect">
            <a:avLst/>
          </a:prstGeom>
          <a:noFill/>
        </p:spPr>
        <p:txBody>
          <a:bodyPr wrap="none" rtlCol="0">
            <a:spAutoFit/>
          </a:bodyPr>
          <a:lstStyle/>
          <a:p>
            <a:r>
              <a:rPr lang="en-US" dirty="0" smtClean="0"/>
              <a:t>High</a:t>
            </a:r>
            <a:endParaRPr lang="en-US" dirty="0"/>
          </a:p>
        </p:txBody>
      </p:sp>
      <p:sp>
        <p:nvSpPr>
          <p:cNvPr id="55" name="TextBox 54"/>
          <p:cNvSpPr txBox="1"/>
          <p:nvPr/>
        </p:nvSpPr>
        <p:spPr>
          <a:xfrm>
            <a:off x="460023" y="5525912"/>
            <a:ext cx="531929" cy="369332"/>
          </a:xfrm>
          <a:prstGeom prst="rect">
            <a:avLst/>
          </a:prstGeom>
          <a:noFill/>
        </p:spPr>
        <p:txBody>
          <a:bodyPr wrap="none" rtlCol="0">
            <a:spAutoFit/>
          </a:bodyPr>
          <a:lstStyle/>
          <a:p>
            <a:r>
              <a:rPr lang="en-US" dirty="0" smtClean="0"/>
              <a:t>Idle</a:t>
            </a:r>
            <a:endParaRPr lang="en-US" dirty="0"/>
          </a:p>
        </p:txBody>
      </p:sp>
      <p:sp>
        <p:nvSpPr>
          <p:cNvPr id="56" name="TextBox 55"/>
          <p:cNvSpPr txBox="1"/>
          <p:nvPr/>
        </p:nvSpPr>
        <p:spPr>
          <a:xfrm>
            <a:off x="501928" y="3085602"/>
            <a:ext cx="778428" cy="369332"/>
          </a:xfrm>
          <a:prstGeom prst="rect">
            <a:avLst/>
          </a:prstGeom>
          <a:noFill/>
        </p:spPr>
        <p:txBody>
          <a:bodyPr wrap="none" rtlCol="0">
            <a:spAutoFit/>
          </a:bodyPr>
          <a:lstStyle/>
          <a:p>
            <a:r>
              <a:rPr lang="en-US" dirty="0" smtClean="0"/>
              <a:t>Power</a:t>
            </a:r>
            <a:endParaRPr lang="en-US" dirty="0"/>
          </a:p>
        </p:txBody>
      </p:sp>
      <p:sp>
        <p:nvSpPr>
          <p:cNvPr id="59" name="TextBox 58"/>
          <p:cNvSpPr txBox="1"/>
          <p:nvPr/>
        </p:nvSpPr>
        <p:spPr>
          <a:xfrm>
            <a:off x="8252683" y="5720645"/>
            <a:ext cx="649374" cy="369332"/>
          </a:xfrm>
          <a:prstGeom prst="rect">
            <a:avLst/>
          </a:prstGeom>
          <a:noFill/>
        </p:spPr>
        <p:txBody>
          <a:bodyPr wrap="none" rtlCol="0">
            <a:spAutoFit/>
          </a:bodyPr>
          <a:lstStyle/>
          <a:p>
            <a:r>
              <a:rPr lang="en-US" dirty="0" smtClean="0"/>
              <a:t>Time</a:t>
            </a:r>
            <a:endParaRPr lang="en-US" dirty="0"/>
          </a:p>
        </p:txBody>
      </p:sp>
      <p:grpSp>
        <p:nvGrpSpPr>
          <p:cNvPr id="69" name="Group 68"/>
          <p:cNvGrpSpPr/>
          <p:nvPr/>
        </p:nvGrpSpPr>
        <p:grpSpPr>
          <a:xfrm>
            <a:off x="4005157" y="5546850"/>
            <a:ext cx="3848891" cy="143040"/>
            <a:chOff x="4005157" y="5546850"/>
            <a:chExt cx="3848891" cy="143040"/>
          </a:xfrm>
        </p:grpSpPr>
        <p:sp>
          <p:nvSpPr>
            <p:cNvPr id="51" name="Freeform 50"/>
            <p:cNvSpPr/>
            <p:nvPr/>
          </p:nvSpPr>
          <p:spPr>
            <a:xfrm>
              <a:off x="4623224" y="5602402"/>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4005157" y="5558305"/>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4997878" y="5649929"/>
              <a:ext cx="477939" cy="30931"/>
            </a:xfrm>
            <a:custGeom>
              <a:avLst/>
              <a:gdLst>
                <a:gd name="connsiteX0" fmla="*/ 0 w 477939"/>
                <a:gd name="connsiteY0" fmla="*/ 30366 h 30931"/>
                <a:gd name="connsiteX1" fmla="*/ 95588 w 477939"/>
                <a:gd name="connsiteY1" fmla="*/ 16711 h 30931"/>
                <a:gd name="connsiteX2" fmla="*/ 136554 w 477939"/>
                <a:gd name="connsiteY2" fmla="*/ 3057 h 30931"/>
                <a:gd name="connsiteX3" fmla="*/ 232142 w 477939"/>
                <a:gd name="connsiteY3" fmla="*/ 30366 h 30931"/>
                <a:gd name="connsiteX4" fmla="*/ 273108 w 477939"/>
                <a:gd name="connsiteY4" fmla="*/ 3057 h 30931"/>
                <a:gd name="connsiteX5" fmla="*/ 355040 w 477939"/>
                <a:gd name="connsiteY5" fmla="*/ 16711 h 30931"/>
                <a:gd name="connsiteX6" fmla="*/ 477939 w 477939"/>
                <a:gd name="connsiteY6" fmla="*/ 30366 h 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39" h="30931">
                  <a:moveTo>
                    <a:pt x="0" y="30366"/>
                  </a:moveTo>
                  <a:cubicBezTo>
                    <a:pt x="31863" y="25814"/>
                    <a:pt x="64027" y="23023"/>
                    <a:pt x="95588" y="16711"/>
                  </a:cubicBezTo>
                  <a:cubicBezTo>
                    <a:pt x="109702" y="13888"/>
                    <a:pt x="122160" y="3057"/>
                    <a:pt x="136554" y="3057"/>
                  </a:cubicBezTo>
                  <a:cubicBezTo>
                    <a:pt x="153705" y="3057"/>
                    <a:pt x="212820" y="23926"/>
                    <a:pt x="232142" y="30366"/>
                  </a:cubicBezTo>
                  <a:cubicBezTo>
                    <a:pt x="245797" y="21263"/>
                    <a:pt x="256797" y="4869"/>
                    <a:pt x="273108" y="3057"/>
                  </a:cubicBezTo>
                  <a:cubicBezTo>
                    <a:pt x="300626" y="0"/>
                    <a:pt x="327631" y="12796"/>
                    <a:pt x="355040" y="16711"/>
                  </a:cubicBezTo>
                  <a:cubicBezTo>
                    <a:pt x="454584" y="30931"/>
                    <a:pt x="429349" y="30366"/>
                    <a:pt x="477939" y="30366"/>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7001455" y="5590947"/>
              <a:ext cx="366889" cy="70555"/>
            </a:xfrm>
            <a:custGeom>
              <a:avLst/>
              <a:gdLst>
                <a:gd name="connsiteX0" fmla="*/ 0 w 366889"/>
                <a:gd name="connsiteY0" fmla="*/ 42333 h 70555"/>
                <a:gd name="connsiteX1" fmla="*/ 0 w 366889"/>
                <a:gd name="connsiteY1" fmla="*/ 42333 h 70555"/>
                <a:gd name="connsiteX2" fmla="*/ 84667 w 366889"/>
                <a:gd name="connsiteY2" fmla="*/ 70555 h 70555"/>
                <a:gd name="connsiteX3" fmla="*/ 84667 w 366889"/>
                <a:gd name="connsiteY3" fmla="*/ 70555 h 70555"/>
                <a:gd name="connsiteX4" fmla="*/ 169334 w 366889"/>
                <a:gd name="connsiteY4" fmla="*/ 70555 h 70555"/>
                <a:gd name="connsiteX5" fmla="*/ 211667 w 366889"/>
                <a:gd name="connsiteY5" fmla="*/ 0 h 70555"/>
                <a:gd name="connsiteX6" fmla="*/ 268111 w 366889"/>
                <a:gd name="connsiteY6" fmla="*/ 70555 h 70555"/>
                <a:gd name="connsiteX7" fmla="*/ 268111 w 366889"/>
                <a:gd name="connsiteY7" fmla="*/ 70555 h 70555"/>
                <a:gd name="connsiteX8" fmla="*/ 366889 w 366889"/>
                <a:gd name="connsiteY8" fmla="*/ 70555 h 70555"/>
                <a:gd name="connsiteX9" fmla="*/ 366889 w 366889"/>
                <a:gd name="connsiteY9" fmla="*/ 70555 h 7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889" h="70555">
                  <a:moveTo>
                    <a:pt x="0" y="42333"/>
                  </a:moveTo>
                  <a:lnTo>
                    <a:pt x="0" y="42333"/>
                  </a:lnTo>
                  <a:lnTo>
                    <a:pt x="84667" y="70555"/>
                  </a:lnTo>
                  <a:lnTo>
                    <a:pt x="84667" y="70555"/>
                  </a:lnTo>
                  <a:lnTo>
                    <a:pt x="169334" y="70555"/>
                  </a:lnTo>
                  <a:lnTo>
                    <a:pt x="211667" y="0"/>
                  </a:lnTo>
                  <a:lnTo>
                    <a:pt x="268111" y="70555"/>
                  </a:lnTo>
                  <a:lnTo>
                    <a:pt x="268111" y="70555"/>
                  </a:lnTo>
                  <a:lnTo>
                    <a:pt x="366889" y="70555"/>
                  </a:lnTo>
                  <a:lnTo>
                    <a:pt x="366889" y="70555"/>
                  </a:ln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a:off x="6383388" y="5546850"/>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7376109" y="5638474"/>
              <a:ext cx="477939" cy="30931"/>
            </a:xfrm>
            <a:custGeom>
              <a:avLst/>
              <a:gdLst>
                <a:gd name="connsiteX0" fmla="*/ 0 w 477939"/>
                <a:gd name="connsiteY0" fmla="*/ 30366 h 30931"/>
                <a:gd name="connsiteX1" fmla="*/ 95588 w 477939"/>
                <a:gd name="connsiteY1" fmla="*/ 16711 h 30931"/>
                <a:gd name="connsiteX2" fmla="*/ 136554 w 477939"/>
                <a:gd name="connsiteY2" fmla="*/ 3057 h 30931"/>
                <a:gd name="connsiteX3" fmla="*/ 232142 w 477939"/>
                <a:gd name="connsiteY3" fmla="*/ 30366 h 30931"/>
                <a:gd name="connsiteX4" fmla="*/ 273108 w 477939"/>
                <a:gd name="connsiteY4" fmla="*/ 3057 h 30931"/>
                <a:gd name="connsiteX5" fmla="*/ 355040 w 477939"/>
                <a:gd name="connsiteY5" fmla="*/ 16711 h 30931"/>
                <a:gd name="connsiteX6" fmla="*/ 477939 w 477939"/>
                <a:gd name="connsiteY6" fmla="*/ 30366 h 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39" h="30931">
                  <a:moveTo>
                    <a:pt x="0" y="30366"/>
                  </a:moveTo>
                  <a:cubicBezTo>
                    <a:pt x="31863" y="25814"/>
                    <a:pt x="64027" y="23023"/>
                    <a:pt x="95588" y="16711"/>
                  </a:cubicBezTo>
                  <a:cubicBezTo>
                    <a:pt x="109702" y="13888"/>
                    <a:pt x="122160" y="3057"/>
                    <a:pt x="136554" y="3057"/>
                  </a:cubicBezTo>
                  <a:cubicBezTo>
                    <a:pt x="153705" y="3057"/>
                    <a:pt x="212820" y="23926"/>
                    <a:pt x="232142" y="30366"/>
                  </a:cubicBezTo>
                  <a:cubicBezTo>
                    <a:pt x="245797" y="21263"/>
                    <a:pt x="256797" y="4869"/>
                    <a:pt x="273108" y="3057"/>
                  </a:cubicBezTo>
                  <a:cubicBezTo>
                    <a:pt x="300626" y="0"/>
                    <a:pt x="327631" y="12796"/>
                    <a:pt x="355040" y="16711"/>
                  </a:cubicBezTo>
                  <a:cubicBezTo>
                    <a:pt x="454584" y="30931"/>
                    <a:pt x="429349" y="30366"/>
                    <a:pt x="477939" y="30366"/>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0" name="Content Placeholder 2"/>
          <p:cNvSpPr>
            <a:spLocks noGrp="1"/>
          </p:cNvSpPr>
          <p:nvPr>
            <p:ph idx="1"/>
          </p:nvPr>
        </p:nvSpPr>
        <p:spPr>
          <a:xfrm>
            <a:off x="457200" y="1600201"/>
            <a:ext cx="8229600" cy="1403802"/>
          </a:xfrm>
        </p:spPr>
        <p:txBody>
          <a:bodyPr/>
          <a:lstStyle/>
          <a:p>
            <a:r>
              <a:rPr lang="en-US" dirty="0" smtClean="0"/>
              <a:t>Consider sequences of </a:t>
            </a:r>
            <a:r>
              <a:rPr lang="en-US" dirty="0" err="1" smtClean="0"/>
              <a:t>prefetches</a:t>
            </a:r>
            <a:endParaRPr lang="en-US" dirty="0" smtClean="0"/>
          </a:p>
          <a:p>
            <a:pPr lvl="1"/>
            <a:r>
              <a:rPr lang="en-US" dirty="0" err="1" smtClean="0"/>
              <a:t>Prefetch</a:t>
            </a:r>
            <a:r>
              <a:rPr lang="en-US" dirty="0" smtClean="0"/>
              <a:t> whenever cost of batch &lt; benefit of batch</a:t>
            </a:r>
          </a:p>
          <a:p>
            <a:pPr lvl="1"/>
            <a:r>
              <a:rPr lang="en-US" dirty="0" smtClean="0"/>
              <a:t>Batch may have net benefit where individuals don’t</a:t>
            </a:r>
          </a:p>
        </p:txBody>
      </p:sp>
      <p:cxnSp>
        <p:nvCxnSpPr>
          <p:cNvPr id="71" name="Straight Connector 70"/>
          <p:cNvCxnSpPr/>
          <p:nvPr/>
        </p:nvCxnSpPr>
        <p:spPr>
          <a:xfrm>
            <a:off x="2665519" y="3657892"/>
            <a:ext cx="84666" cy="931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Freeform 71"/>
          <p:cNvSpPr/>
          <p:nvPr/>
        </p:nvSpPr>
        <p:spPr>
          <a:xfrm>
            <a:off x="2764297" y="4518670"/>
            <a:ext cx="705555" cy="63690"/>
          </a:xfrm>
          <a:custGeom>
            <a:avLst/>
            <a:gdLst>
              <a:gd name="connsiteX0" fmla="*/ 0 w 705555"/>
              <a:gd name="connsiteY0" fmla="*/ 56444 h 63690"/>
              <a:gd name="connsiteX1" fmla="*/ 42333 w 705555"/>
              <a:gd name="connsiteY1" fmla="*/ 42333 h 63690"/>
              <a:gd name="connsiteX2" fmla="*/ 84666 w 705555"/>
              <a:gd name="connsiteY2" fmla="*/ 56444 h 63690"/>
              <a:gd name="connsiteX3" fmla="*/ 169333 w 705555"/>
              <a:gd name="connsiteY3" fmla="*/ 0 h 63690"/>
              <a:gd name="connsiteX4" fmla="*/ 211666 w 705555"/>
              <a:gd name="connsiteY4" fmla="*/ 14111 h 63690"/>
              <a:gd name="connsiteX5" fmla="*/ 239888 w 705555"/>
              <a:gd name="connsiteY5" fmla="*/ 56444 h 63690"/>
              <a:gd name="connsiteX6" fmla="*/ 324555 w 705555"/>
              <a:gd name="connsiteY6" fmla="*/ 28222 h 63690"/>
              <a:gd name="connsiteX7" fmla="*/ 366888 w 705555"/>
              <a:gd name="connsiteY7" fmla="*/ 14111 h 63690"/>
              <a:gd name="connsiteX8" fmla="*/ 451555 w 705555"/>
              <a:gd name="connsiteY8" fmla="*/ 14111 h 63690"/>
              <a:gd name="connsiteX9" fmla="*/ 550333 w 705555"/>
              <a:gd name="connsiteY9" fmla="*/ 28222 h 63690"/>
              <a:gd name="connsiteX10" fmla="*/ 635000 w 705555"/>
              <a:gd name="connsiteY10" fmla="*/ 14111 h 63690"/>
              <a:gd name="connsiteX11" fmla="*/ 677333 w 705555"/>
              <a:gd name="connsiteY11" fmla="*/ 28222 h 63690"/>
              <a:gd name="connsiteX12" fmla="*/ 705555 w 705555"/>
              <a:gd name="connsiteY12" fmla="*/ 28222 h 6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55" h="63690">
                <a:moveTo>
                  <a:pt x="0" y="56444"/>
                </a:moveTo>
                <a:cubicBezTo>
                  <a:pt x="14111" y="51740"/>
                  <a:pt x="27459" y="42333"/>
                  <a:pt x="42333" y="42333"/>
                </a:cubicBezTo>
                <a:cubicBezTo>
                  <a:pt x="57207" y="42333"/>
                  <a:pt x="70555" y="61148"/>
                  <a:pt x="84666" y="56444"/>
                </a:cubicBezTo>
                <a:cubicBezTo>
                  <a:pt x="116844" y="45718"/>
                  <a:pt x="169333" y="0"/>
                  <a:pt x="169333" y="0"/>
                </a:cubicBezTo>
                <a:cubicBezTo>
                  <a:pt x="183444" y="4704"/>
                  <a:pt x="200051" y="4819"/>
                  <a:pt x="211666" y="14111"/>
                </a:cubicBezTo>
                <a:cubicBezTo>
                  <a:pt x="224909" y="24705"/>
                  <a:pt x="223060" y="54340"/>
                  <a:pt x="239888" y="56444"/>
                </a:cubicBezTo>
                <a:cubicBezTo>
                  <a:pt x="269407" y="60134"/>
                  <a:pt x="296333" y="37629"/>
                  <a:pt x="324555" y="28222"/>
                </a:cubicBezTo>
                <a:lnTo>
                  <a:pt x="366888" y="14111"/>
                </a:lnTo>
                <a:cubicBezTo>
                  <a:pt x="479780" y="51741"/>
                  <a:pt x="338665" y="14111"/>
                  <a:pt x="451555" y="14111"/>
                </a:cubicBezTo>
                <a:cubicBezTo>
                  <a:pt x="484815" y="14111"/>
                  <a:pt x="517407" y="23518"/>
                  <a:pt x="550333" y="28222"/>
                </a:cubicBezTo>
                <a:cubicBezTo>
                  <a:pt x="656737" y="63690"/>
                  <a:pt x="525581" y="32347"/>
                  <a:pt x="635000" y="14111"/>
                </a:cubicBezTo>
                <a:cubicBezTo>
                  <a:pt x="649672" y="11666"/>
                  <a:pt x="662748" y="25305"/>
                  <a:pt x="677333" y="28222"/>
                </a:cubicBezTo>
                <a:cubicBezTo>
                  <a:pt x="686558" y="30067"/>
                  <a:pt x="696148" y="28222"/>
                  <a:pt x="705555" y="28222"/>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3" name="Straight Connector 72"/>
          <p:cNvCxnSpPr/>
          <p:nvPr/>
        </p:nvCxnSpPr>
        <p:spPr>
          <a:xfrm rot="16200000" flipH="1">
            <a:off x="2923753" y="5087347"/>
            <a:ext cx="1159933" cy="733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4" name="Freeform 73"/>
          <p:cNvSpPr/>
          <p:nvPr/>
        </p:nvSpPr>
        <p:spPr>
          <a:xfrm>
            <a:off x="2011469" y="3578395"/>
            <a:ext cx="649111" cy="131585"/>
          </a:xfrm>
          <a:custGeom>
            <a:avLst/>
            <a:gdLst>
              <a:gd name="connsiteX0" fmla="*/ 0 w 649111"/>
              <a:gd name="connsiteY0" fmla="*/ 117474 h 131585"/>
              <a:gd name="connsiteX1" fmla="*/ 42333 w 649111"/>
              <a:gd name="connsiteY1" fmla="*/ 131585 h 131585"/>
              <a:gd name="connsiteX2" fmla="*/ 84666 w 649111"/>
              <a:gd name="connsiteY2" fmla="*/ 117474 h 131585"/>
              <a:gd name="connsiteX3" fmla="*/ 155222 w 649111"/>
              <a:gd name="connsiteY3" fmla="*/ 103363 h 131585"/>
              <a:gd name="connsiteX4" fmla="*/ 197555 w 649111"/>
              <a:gd name="connsiteY4" fmla="*/ 117474 h 131585"/>
              <a:gd name="connsiteX5" fmla="*/ 239889 w 649111"/>
              <a:gd name="connsiteY5" fmla="*/ 103363 h 131585"/>
              <a:gd name="connsiteX6" fmla="*/ 310444 w 649111"/>
              <a:gd name="connsiteY6" fmla="*/ 89252 h 131585"/>
              <a:gd name="connsiteX7" fmla="*/ 352778 w 649111"/>
              <a:gd name="connsiteY7" fmla="*/ 103363 h 131585"/>
              <a:gd name="connsiteX8" fmla="*/ 395111 w 649111"/>
              <a:gd name="connsiteY8" fmla="*/ 117474 h 131585"/>
              <a:gd name="connsiteX9" fmla="*/ 451555 w 649111"/>
              <a:gd name="connsiteY9" fmla="*/ 103363 h 131585"/>
              <a:gd name="connsiteX10" fmla="*/ 508000 w 649111"/>
              <a:gd name="connsiteY10" fmla="*/ 117474 h 131585"/>
              <a:gd name="connsiteX11" fmla="*/ 649111 w 649111"/>
              <a:gd name="connsiteY11" fmla="*/ 103363 h 1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9111" h="131585">
                <a:moveTo>
                  <a:pt x="0" y="117474"/>
                </a:moveTo>
                <a:cubicBezTo>
                  <a:pt x="14111" y="122178"/>
                  <a:pt x="27459" y="131585"/>
                  <a:pt x="42333" y="131585"/>
                </a:cubicBezTo>
                <a:cubicBezTo>
                  <a:pt x="57207" y="131585"/>
                  <a:pt x="70236" y="121082"/>
                  <a:pt x="84666" y="117474"/>
                </a:cubicBezTo>
                <a:cubicBezTo>
                  <a:pt x="107934" y="111657"/>
                  <a:pt x="131703" y="108067"/>
                  <a:pt x="155222" y="103363"/>
                </a:cubicBezTo>
                <a:cubicBezTo>
                  <a:pt x="169333" y="108067"/>
                  <a:pt x="182681" y="117474"/>
                  <a:pt x="197555" y="117474"/>
                </a:cubicBezTo>
                <a:cubicBezTo>
                  <a:pt x="212430" y="117474"/>
                  <a:pt x="225458" y="106971"/>
                  <a:pt x="239889" y="103363"/>
                </a:cubicBezTo>
                <a:cubicBezTo>
                  <a:pt x="263157" y="97546"/>
                  <a:pt x="286926" y="93956"/>
                  <a:pt x="310444" y="89252"/>
                </a:cubicBezTo>
                <a:cubicBezTo>
                  <a:pt x="324555" y="93956"/>
                  <a:pt x="338967" y="108887"/>
                  <a:pt x="352778" y="103363"/>
                </a:cubicBezTo>
                <a:cubicBezTo>
                  <a:pt x="401503" y="83873"/>
                  <a:pt x="365743" y="0"/>
                  <a:pt x="395111" y="117474"/>
                </a:cubicBezTo>
                <a:cubicBezTo>
                  <a:pt x="413926" y="112770"/>
                  <a:pt x="434717" y="112985"/>
                  <a:pt x="451555" y="103363"/>
                </a:cubicBezTo>
                <a:cubicBezTo>
                  <a:pt x="512857" y="68333"/>
                  <a:pt x="483943" y="21243"/>
                  <a:pt x="508000" y="117474"/>
                </a:cubicBezTo>
                <a:cubicBezTo>
                  <a:pt x="611225" y="100270"/>
                  <a:pt x="564055" y="103363"/>
                  <a:pt x="649111" y="103363"/>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536750" y="5680295"/>
            <a:ext cx="163865" cy="14402"/>
          </a:xfrm>
          <a:custGeom>
            <a:avLst/>
            <a:gdLst>
              <a:gd name="connsiteX0" fmla="*/ 0 w 163865"/>
              <a:gd name="connsiteY0" fmla="*/ 13654 h 14402"/>
              <a:gd name="connsiteX1" fmla="*/ 81932 w 163865"/>
              <a:gd name="connsiteY1" fmla="*/ 0 h 14402"/>
              <a:gd name="connsiteX2" fmla="*/ 150209 w 163865"/>
              <a:gd name="connsiteY2" fmla="*/ 13654 h 14402"/>
              <a:gd name="connsiteX3" fmla="*/ 163865 w 163865"/>
              <a:gd name="connsiteY3" fmla="*/ 13654 h 14402"/>
            </a:gdLst>
            <a:ahLst/>
            <a:cxnLst>
              <a:cxn ang="0">
                <a:pos x="connsiteX0" y="connsiteY0"/>
              </a:cxn>
              <a:cxn ang="0">
                <a:pos x="connsiteX1" y="connsiteY1"/>
              </a:cxn>
              <a:cxn ang="0">
                <a:pos x="connsiteX2" y="connsiteY2"/>
              </a:cxn>
              <a:cxn ang="0">
                <a:pos x="connsiteX3" y="connsiteY3"/>
              </a:cxn>
            </a:cxnLst>
            <a:rect l="l" t="t" r="r" b="b"/>
            <a:pathLst>
              <a:path w="163865" h="14402">
                <a:moveTo>
                  <a:pt x="0" y="13654"/>
                </a:moveTo>
                <a:cubicBezTo>
                  <a:pt x="27311" y="9103"/>
                  <a:pt x="54245" y="0"/>
                  <a:pt x="81932" y="0"/>
                </a:cubicBezTo>
                <a:cubicBezTo>
                  <a:pt x="105142" y="0"/>
                  <a:pt x="127315" y="9839"/>
                  <a:pt x="150209" y="13654"/>
                </a:cubicBezTo>
                <a:cubicBezTo>
                  <a:pt x="154699" y="14402"/>
                  <a:pt x="159313" y="13654"/>
                  <a:pt x="163865" y="13654"/>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147868" y="4399845"/>
            <a:ext cx="976800" cy="369332"/>
          </a:xfrm>
          <a:prstGeom prst="rect">
            <a:avLst/>
          </a:prstGeom>
          <a:noFill/>
        </p:spPr>
        <p:txBody>
          <a:bodyPr wrap="none" rtlCol="0">
            <a:spAutoFit/>
          </a:bodyPr>
          <a:lstStyle/>
          <a:p>
            <a:r>
              <a:rPr lang="en-US" dirty="0" smtClean="0"/>
              <a:t>Medium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xit" presetSubtype="0" fill="hold" grpId="0"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3" grpId="0" animBg="1"/>
      <p:bldP spid="72" grpId="0" animBg="1"/>
      <p:bldP spid="74" grpId="0" animBg="1"/>
      <p:bldP spid="74" grpId="1" animBg="1"/>
      <p:bldP spid="75"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dirty="0" smtClean="0"/>
              <a:t>IMP </a:t>
            </a:r>
            <a:r>
              <a:rPr lang="en-US" b="1" dirty="0" smtClean="0"/>
              <a:t>manages the complexity</a:t>
            </a:r>
            <a:r>
              <a:rPr lang="en-US" dirty="0" smtClean="0"/>
              <a:t> of mobile </a:t>
            </a:r>
            <a:r>
              <a:rPr lang="en-US" dirty="0" err="1" smtClean="0"/>
              <a:t>prefetching</a:t>
            </a:r>
            <a:endParaRPr lang="en-US" dirty="0" smtClean="0"/>
          </a:p>
          <a:p>
            <a:pPr lvl="1"/>
            <a:r>
              <a:rPr lang="en-US" dirty="0" smtClean="0"/>
              <a:t>Balances multiple resources via cost-benefit analysis</a:t>
            </a:r>
          </a:p>
          <a:p>
            <a:pPr lvl="1"/>
            <a:r>
              <a:rPr lang="en-US" dirty="0" smtClean="0"/>
              <a:t>Decides when to </a:t>
            </a:r>
            <a:r>
              <a:rPr lang="en-US" dirty="0" err="1" smtClean="0"/>
              <a:t>prefetch</a:t>
            </a:r>
            <a:endParaRPr lang="en-US" dirty="0" smtClean="0"/>
          </a:p>
          <a:p>
            <a:pPr lvl="1"/>
            <a:r>
              <a:rPr lang="en-US" dirty="0" smtClean="0"/>
              <a:t>Tracks </a:t>
            </a:r>
            <a:r>
              <a:rPr lang="en-US" dirty="0" err="1" smtClean="0"/>
              <a:t>prefetch</a:t>
            </a:r>
            <a:r>
              <a:rPr lang="en-US" dirty="0" smtClean="0"/>
              <a:t> hint accuracy</a:t>
            </a:r>
          </a:p>
          <a:p>
            <a:pPr lvl="1"/>
            <a:r>
              <a:rPr lang="en-US" dirty="0" smtClean="0"/>
              <a:t>Prioritizes interactive traffic over </a:t>
            </a:r>
            <a:r>
              <a:rPr lang="en-US" dirty="0" err="1" smtClean="0"/>
              <a:t>prefetching</a:t>
            </a:r>
            <a:endParaRPr lang="en-US" dirty="0" smtClean="0"/>
          </a:p>
          <a:p>
            <a:pPr lvl="1"/>
            <a:r>
              <a:rPr lang="en-US" dirty="0" smtClean="0"/>
              <a:t>Uses cellular networks efficiently via batching</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Android Applications</a:t>
            </a:r>
          </a:p>
          <a:p>
            <a:pPr lvl="1"/>
            <a:r>
              <a:rPr lang="en-US" dirty="0" smtClean="0"/>
              <a:t>Email, Newsreader</a:t>
            </a:r>
          </a:p>
          <a:p>
            <a:r>
              <a:rPr lang="en-US" dirty="0" smtClean="0"/>
              <a:t>Trace-based evaluation (one driving, one walking)</a:t>
            </a:r>
          </a:p>
          <a:p>
            <a:pPr lvl="1"/>
            <a:r>
              <a:rPr lang="en-US" dirty="0" smtClean="0"/>
              <a:t>Gather network traces, replay on </a:t>
            </a:r>
            <a:r>
              <a:rPr lang="en-US" dirty="0" err="1" smtClean="0"/>
              <a:t>testbed</a:t>
            </a:r>
            <a:endParaRPr lang="en-US" dirty="0" smtClean="0"/>
          </a:p>
          <a:p>
            <a:r>
              <a:rPr lang="en-US" dirty="0" smtClean="0"/>
              <a:t>Comparison strategies</a:t>
            </a:r>
          </a:p>
          <a:p>
            <a:pPr lvl="1"/>
            <a:r>
              <a:rPr lang="en-US" dirty="0" smtClean="0"/>
              <a:t>Never </a:t>
            </a:r>
            <a:r>
              <a:rPr lang="en-US" dirty="0" err="1" smtClean="0"/>
              <a:t>prefetch</a:t>
            </a:r>
            <a:endParaRPr lang="en-US" dirty="0" smtClean="0"/>
          </a:p>
          <a:p>
            <a:pPr lvl="1"/>
            <a:r>
              <a:rPr lang="en-US" dirty="0" err="1" smtClean="0"/>
              <a:t>Prefetch</a:t>
            </a:r>
            <a:r>
              <a:rPr lang="en-US" dirty="0" smtClean="0"/>
              <a:t> items under a size threshold</a:t>
            </a:r>
          </a:p>
          <a:p>
            <a:pPr lvl="1"/>
            <a:r>
              <a:rPr lang="en-US" dirty="0" err="1" smtClean="0"/>
              <a:t>Prefetch</a:t>
            </a:r>
            <a:r>
              <a:rPr lang="en-US" dirty="0" smtClean="0"/>
              <a:t> only over </a:t>
            </a:r>
            <a:r>
              <a:rPr lang="en-US" dirty="0" err="1" smtClean="0"/>
              <a:t>WiFi</a:t>
            </a:r>
            <a:endParaRPr lang="en-US" dirty="0" smtClean="0"/>
          </a:p>
          <a:p>
            <a:pPr lvl="1"/>
            <a:r>
              <a:rPr lang="en-US" dirty="0" smtClean="0"/>
              <a:t>Always </a:t>
            </a:r>
            <a:r>
              <a:rPr lang="en-US" dirty="0" err="1" smtClean="0"/>
              <a:t>prefetch</a:t>
            </a:r>
            <a:endParaRPr lang="en-US" dirty="0" smtClean="0"/>
          </a:p>
        </p:txBody>
      </p:sp>
      <p:sp>
        <p:nvSpPr>
          <p:cNvPr id="6" name="Slide Number Placeholder 5"/>
          <p:cNvSpPr>
            <a:spLocks noGrp="1"/>
          </p:cNvSpPr>
          <p:nvPr>
            <p:ph type="sldNum" sz="quarter" idx="12"/>
          </p:nvPr>
        </p:nvSpPr>
        <p:spPr/>
        <p:txBody>
          <a:bodyPr/>
          <a:lstStyle/>
          <a:p>
            <a:fld id="{66AC3D5E-703E-6945-AD25-7B3D21EB34AE}"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Brett Higgins</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Results: Email</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25</a:t>
            </a:fld>
            <a:endParaRPr lang="en-US"/>
          </a:p>
        </p:txBody>
      </p:sp>
      <p:pic>
        <p:nvPicPr>
          <p:cNvPr id="9" name="Content Placeholder 8" descr="email_fetch_times.png"/>
          <p:cNvPicPr>
            <a:picLocks noGrp="1" noChangeAspect="1"/>
          </p:cNvPicPr>
          <p:nvPr>
            <p:ph idx="1"/>
          </p:nvPr>
        </p:nvPicPr>
        <p:blipFill>
          <a:blip r:embed="rId3"/>
          <a:srcRect l="4727" t="8418" r="49920"/>
          <a:stretch>
            <a:fillRect/>
          </a:stretch>
        </p:blipFill>
        <p:spPr>
          <a:xfrm>
            <a:off x="685800" y="1722437"/>
            <a:ext cx="2453488" cy="3382963"/>
          </a:xfrm>
        </p:spPr>
      </p:pic>
      <p:pic>
        <p:nvPicPr>
          <p:cNvPr id="10" name="Content Placeholder 8" descr="email_fetch_times.png"/>
          <p:cNvPicPr>
            <a:picLocks noChangeAspect="1"/>
          </p:cNvPicPr>
          <p:nvPr/>
        </p:nvPicPr>
        <p:blipFill>
          <a:blip r:embed="rId3"/>
          <a:srcRect l="55740" t="48825" r="6951" b="20870"/>
          <a:stretch>
            <a:fillRect/>
          </a:stretch>
        </p:blipFill>
        <p:spPr>
          <a:xfrm>
            <a:off x="5410200" y="5181600"/>
            <a:ext cx="1981200" cy="1371600"/>
          </a:xfrm>
          <a:prstGeom prst="rect">
            <a:avLst/>
          </a:prstGeom>
        </p:spPr>
      </p:pic>
      <p:pic>
        <p:nvPicPr>
          <p:cNvPr id="12" name="Content Placeholder 8" descr="email_fetch_times.png"/>
          <p:cNvPicPr>
            <a:picLocks noChangeAspect="1"/>
          </p:cNvPicPr>
          <p:nvPr/>
        </p:nvPicPr>
        <p:blipFill>
          <a:blip r:embed="rId3"/>
          <a:srcRect l="55740" t="10102" r="6951" b="68011"/>
          <a:stretch>
            <a:fillRect/>
          </a:stretch>
        </p:blipFill>
        <p:spPr>
          <a:xfrm>
            <a:off x="914400" y="5105400"/>
            <a:ext cx="1981200" cy="990600"/>
          </a:xfrm>
          <a:prstGeom prst="rect">
            <a:avLst/>
          </a:prstGeom>
        </p:spPr>
      </p:pic>
      <p:pic>
        <p:nvPicPr>
          <p:cNvPr id="13" name="Content Placeholder 8" descr="email_fetch_times.png"/>
          <p:cNvPicPr>
            <a:picLocks noChangeAspect="1"/>
          </p:cNvPicPr>
          <p:nvPr/>
        </p:nvPicPr>
        <p:blipFill>
          <a:blip r:embed="rId3"/>
          <a:srcRect l="55740" t="30305" r="6951" b="49491"/>
          <a:stretch>
            <a:fillRect/>
          </a:stretch>
        </p:blipFill>
        <p:spPr>
          <a:xfrm>
            <a:off x="3200400" y="5181600"/>
            <a:ext cx="1981200" cy="914400"/>
          </a:xfrm>
          <a:prstGeom prst="rect">
            <a:avLst/>
          </a:prstGeom>
        </p:spPr>
      </p:pic>
      <p:sp>
        <p:nvSpPr>
          <p:cNvPr id="16" name="TextBox 15"/>
          <p:cNvSpPr txBox="1"/>
          <p:nvPr/>
        </p:nvSpPr>
        <p:spPr>
          <a:xfrm rot="16200000">
            <a:off x="-525935" y="3326840"/>
            <a:ext cx="1596937" cy="369332"/>
          </a:xfrm>
          <a:prstGeom prst="rect">
            <a:avLst/>
          </a:prstGeom>
          <a:noFill/>
        </p:spPr>
        <p:txBody>
          <a:bodyPr wrap="none" rtlCol="0">
            <a:spAutoFit/>
          </a:bodyPr>
          <a:lstStyle/>
          <a:p>
            <a:r>
              <a:rPr lang="en-US" dirty="0" smtClean="0"/>
              <a:t>Time (seconds)</a:t>
            </a:r>
            <a:endParaRPr lang="en-US" dirty="0"/>
          </a:p>
        </p:txBody>
      </p:sp>
      <p:sp>
        <p:nvSpPr>
          <p:cNvPr id="17" name="TextBox 16"/>
          <p:cNvSpPr txBox="1"/>
          <p:nvPr/>
        </p:nvSpPr>
        <p:spPr>
          <a:xfrm>
            <a:off x="613627" y="1463675"/>
            <a:ext cx="2510573" cy="369332"/>
          </a:xfrm>
          <a:prstGeom prst="rect">
            <a:avLst/>
          </a:prstGeom>
          <a:noFill/>
        </p:spPr>
        <p:txBody>
          <a:bodyPr wrap="none" rtlCol="0">
            <a:spAutoFit/>
          </a:bodyPr>
          <a:lstStyle/>
          <a:p>
            <a:r>
              <a:rPr lang="en-US" dirty="0" smtClean="0"/>
              <a:t>Average email fetch time</a:t>
            </a:r>
            <a:endParaRPr lang="en-US" dirty="0"/>
          </a:p>
        </p:txBody>
      </p:sp>
      <p:pic>
        <p:nvPicPr>
          <p:cNvPr id="18" name="Picture 17" descr="email_energy_usage.png"/>
          <p:cNvPicPr>
            <a:picLocks noChangeAspect="1"/>
          </p:cNvPicPr>
          <p:nvPr/>
        </p:nvPicPr>
        <p:blipFill>
          <a:blip r:embed="rId4"/>
          <a:srcRect l="16581" t="10428"/>
          <a:stretch>
            <a:fillRect/>
          </a:stretch>
        </p:blipFill>
        <p:spPr>
          <a:xfrm>
            <a:off x="3886200" y="1796586"/>
            <a:ext cx="2133600" cy="3308814"/>
          </a:xfrm>
          <a:prstGeom prst="rect">
            <a:avLst/>
          </a:prstGeom>
        </p:spPr>
      </p:pic>
      <p:sp>
        <p:nvSpPr>
          <p:cNvPr id="19" name="TextBox 18"/>
          <p:cNvSpPr txBox="1"/>
          <p:nvPr/>
        </p:nvSpPr>
        <p:spPr>
          <a:xfrm>
            <a:off x="3505200" y="1676400"/>
            <a:ext cx="533400" cy="3431709"/>
          </a:xfrm>
          <a:prstGeom prst="rect">
            <a:avLst/>
          </a:prstGeom>
          <a:noFill/>
        </p:spPr>
        <p:txBody>
          <a:bodyPr wrap="square" rtlCol="0">
            <a:spAutoFit/>
          </a:bodyPr>
          <a:lstStyle/>
          <a:p>
            <a:pPr algn="r"/>
            <a:r>
              <a:rPr lang="en-US" dirty="0" smtClean="0"/>
              <a:t>500</a:t>
            </a:r>
          </a:p>
          <a:p>
            <a:pPr algn="r"/>
            <a:endParaRPr lang="en-US" sz="2100" dirty="0" smtClean="0"/>
          </a:p>
          <a:p>
            <a:pPr algn="r"/>
            <a:r>
              <a:rPr lang="en-US" dirty="0" smtClean="0"/>
              <a:t>400</a:t>
            </a:r>
          </a:p>
          <a:p>
            <a:pPr algn="r"/>
            <a:endParaRPr lang="en-US" sz="2200" dirty="0" smtClean="0"/>
          </a:p>
          <a:p>
            <a:pPr algn="r"/>
            <a:r>
              <a:rPr lang="en-US" dirty="0" smtClean="0"/>
              <a:t>300</a:t>
            </a:r>
          </a:p>
          <a:p>
            <a:pPr algn="r"/>
            <a:endParaRPr lang="en-US" sz="2200" dirty="0" smtClean="0"/>
          </a:p>
          <a:p>
            <a:pPr algn="r"/>
            <a:r>
              <a:rPr lang="en-US" dirty="0" smtClean="0"/>
              <a:t>200</a:t>
            </a:r>
          </a:p>
          <a:p>
            <a:pPr algn="r"/>
            <a:endParaRPr lang="en-US" sz="2200" dirty="0" smtClean="0"/>
          </a:p>
          <a:p>
            <a:pPr algn="r"/>
            <a:r>
              <a:rPr lang="en-US" dirty="0" smtClean="0"/>
              <a:t>100</a:t>
            </a:r>
          </a:p>
          <a:p>
            <a:pPr algn="r"/>
            <a:endParaRPr lang="en-US" sz="2200" dirty="0" smtClean="0"/>
          </a:p>
          <a:p>
            <a:pPr algn="r"/>
            <a:r>
              <a:rPr lang="en-US" dirty="0" smtClean="0"/>
              <a:t>0</a:t>
            </a:r>
            <a:endParaRPr lang="en-US" dirty="0"/>
          </a:p>
        </p:txBody>
      </p:sp>
      <p:sp>
        <p:nvSpPr>
          <p:cNvPr id="20" name="TextBox 19"/>
          <p:cNvSpPr txBox="1"/>
          <p:nvPr/>
        </p:nvSpPr>
        <p:spPr>
          <a:xfrm>
            <a:off x="304800" y="1600200"/>
            <a:ext cx="533400" cy="3536866"/>
          </a:xfrm>
          <a:prstGeom prst="rect">
            <a:avLst/>
          </a:prstGeom>
          <a:noFill/>
        </p:spPr>
        <p:txBody>
          <a:bodyPr wrap="square" rtlCol="0">
            <a:spAutoFit/>
          </a:bodyPr>
          <a:lstStyle/>
          <a:p>
            <a:pPr algn="r">
              <a:lnSpc>
                <a:spcPts val="2960"/>
              </a:lnSpc>
            </a:pPr>
            <a:r>
              <a:rPr lang="en-US" dirty="0" smtClean="0"/>
              <a:t>8</a:t>
            </a:r>
          </a:p>
          <a:p>
            <a:pPr algn="r">
              <a:lnSpc>
                <a:spcPts val="2960"/>
              </a:lnSpc>
            </a:pPr>
            <a:r>
              <a:rPr lang="en-US" dirty="0" smtClean="0"/>
              <a:t>7</a:t>
            </a:r>
          </a:p>
          <a:p>
            <a:pPr algn="r">
              <a:lnSpc>
                <a:spcPts val="2960"/>
              </a:lnSpc>
            </a:pPr>
            <a:r>
              <a:rPr lang="en-US" dirty="0" smtClean="0"/>
              <a:t>6</a:t>
            </a:r>
          </a:p>
          <a:p>
            <a:pPr algn="r">
              <a:lnSpc>
                <a:spcPts val="2960"/>
              </a:lnSpc>
            </a:pPr>
            <a:r>
              <a:rPr lang="en-US" dirty="0" smtClean="0"/>
              <a:t>5</a:t>
            </a:r>
          </a:p>
          <a:p>
            <a:pPr algn="r">
              <a:lnSpc>
                <a:spcPts val="2960"/>
              </a:lnSpc>
            </a:pPr>
            <a:r>
              <a:rPr lang="en-US" dirty="0" smtClean="0"/>
              <a:t>4</a:t>
            </a:r>
          </a:p>
          <a:p>
            <a:pPr algn="r">
              <a:lnSpc>
                <a:spcPts val="2960"/>
              </a:lnSpc>
            </a:pPr>
            <a:r>
              <a:rPr lang="en-US" dirty="0" smtClean="0"/>
              <a:t>3</a:t>
            </a:r>
          </a:p>
          <a:p>
            <a:pPr algn="r">
              <a:lnSpc>
                <a:spcPts val="2960"/>
              </a:lnSpc>
            </a:pPr>
            <a:r>
              <a:rPr lang="en-US" dirty="0" smtClean="0"/>
              <a:t>2</a:t>
            </a:r>
          </a:p>
          <a:p>
            <a:pPr algn="r">
              <a:lnSpc>
                <a:spcPts val="2960"/>
              </a:lnSpc>
            </a:pPr>
            <a:r>
              <a:rPr lang="en-US" dirty="0" smtClean="0"/>
              <a:t>1</a:t>
            </a:r>
          </a:p>
          <a:p>
            <a:pPr algn="r">
              <a:lnSpc>
                <a:spcPts val="2960"/>
              </a:lnSpc>
            </a:pPr>
            <a:r>
              <a:rPr lang="en-US" dirty="0" smtClean="0"/>
              <a:t>0</a:t>
            </a:r>
            <a:endParaRPr lang="en-US" dirty="0"/>
          </a:p>
        </p:txBody>
      </p:sp>
      <p:sp>
        <p:nvSpPr>
          <p:cNvPr id="21" name="TextBox 20"/>
          <p:cNvSpPr txBox="1"/>
          <p:nvPr/>
        </p:nvSpPr>
        <p:spPr>
          <a:xfrm>
            <a:off x="4191000" y="1463675"/>
            <a:ext cx="1419867" cy="369332"/>
          </a:xfrm>
          <a:prstGeom prst="rect">
            <a:avLst/>
          </a:prstGeom>
          <a:noFill/>
        </p:spPr>
        <p:txBody>
          <a:bodyPr wrap="none" rtlCol="0">
            <a:spAutoFit/>
          </a:bodyPr>
          <a:lstStyle/>
          <a:p>
            <a:r>
              <a:rPr lang="en-US" dirty="0" smtClean="0"/>
              <a:t>Energy usage</a:t>
            </a:r>
            <a:endParaRPr lang="en-US" dirty="0"/>
          </a:p>
        </p:txBody>
      </p:sp>
      <p:sp>
        <p:nvSpPr>
          <p:cNvPr id="22" name="TextBox 21"/>
          <p:cNvSpPr txBox="1"/>
          <p:nvPr/>
        </p:nvSpPr>
        <p:spPr>
          <a:xfrm rot="16200000">
            <a:off x="2840199" y="3128403"/>
            <a:ext cx="1089736" cy="369332"/>
          </a:xfrm>
          <a:prstGeom prst="rect">
            <a:avLst/>
          </a:prstGeom>
          <a:noFill/>
        </p:spPr>
        <p:txBody>
          <a:bodyPr wrap="none" rtlCol="0">
            <a:spAutoFit/>
          </a:bodyPr>
          <a:lstStyle/>
          <a:p>
            <a:r>
              <a:rPr lang="en-US" dirty="0" smtClean="0"/>
              <a:t>Energy (J)</a:t>
            </a:r>
            <a:endParaRPr lang="en-US" dirty="0"/>
          </a:p>
        </p:txBody>
      </p:sp>
      <p:pic>
        <p:nvPicPr>
          <p:cNvPr id="25" name="Picture 24" descr="email_data_usage.png"/>
          <p:cNvPicPr>
            <a:picLocks noChangeAspect="1"/>
          </p:cNvPicPr>
          <p:nvPr/>
        </p:nvPicPr>
        <p:blipFill>
          <a:blip r:embed="rId5"/>
          <a:srcRect l="9394" t="14623"/>
          <a:stretch>
            <a:fillRect/>
          </a:stretch>
        </p:blipFill>
        <p:spPr>
          <a:xfrm>
            <a:off x="6858000" y="1722437"/>
            <a:ext cx="2120269" cy="3382963"/>
          </a:xfrm>
          <a:prstGeom prst="rect">
            <a:avLst/>
          </a:prstGeom>
        </p:spPr>
      </p:pic>
      <p:sp>
        <p:nvSpPr>
          <p:cNvPr id="26" name="TextBox 25"/>
          <p:cNvSpPr txBox="1"/>
          <p:nvPr/>
        </p:nvSpPr>
        <p:spPr>
          <a:xfrm rot="16200000">
            <a:off x="5653866" y="3295174"/>
            <a:ext cx="1429335" cy="369332"/>
          </a:xfrm>
          <a:prstGeom prst="rect">
            <a:avLst/>
          </a:prstGeom>
          <a:noFill/>
        </p:spPr>
        <p:txBody>
          <a:bodyPr wrap="none" rtlCol="0">
            <a:spAutoFit/>
          </a:bodyPr>
          <a:lstStyle/>
          <a:p>
            <a:r>
              <a:rPr lang="en-US" dirty="0" smtClean="0"/>
              <a:t>3G data (MB)</a:t>
            </a:r>
            <a:endParaRPr lang="en-US" dirty="0"/>
          </a:p>
        </p:txBody>
      </p:sp>
      <p:sp>
        <p:nvSpPr>
          <p:cNvPr id="27" name="TextBox 26"/>
          <p:cNvSpPr txBox="1"/>
          <p:nvPr/>
        </p:nvSpPr>
        <p:spPr>
          <a:xfrm>
            <a:off x="7176651" y="1415534"/>
            <a:ext cx="1510149" cy="369332"/>
          </a:xfrm>
          <a:prstGeom prst="rect">
            <a:avLst/>
          </a:prstGeom>
          <a:noFill/>
        </p:spPr>
        <p:txBody>
          <a:bodyPr wrap="none" rtlCol="0">
            <a:spAutoFit/>
          </a:bodyPr>
          <a:lstStyle/>
          <a:p>
            <a:r>
              <a:rPr lang="en-US" dirty="0" smtClean="0"/>
              <a:t>3G data usage</a:t>
            </a:r>
            <a:endParaRPr lang="en-US" dirty="0"/>
          </a:p>
        </p:txBody>
      </p:sp>
      <p:sp>
        <p:nvSpPr>
          <p:cNvPr id="28" name="TextBox 27"/>
          <p:cNvSpPr txBox="1"/>
          <p:nvPr/>
        </p:nvSpPr>
        <p:spPr>
          <a:xfrm>
            <a:off x="6400800" y="1371600"/>
            <a:ext cx="533400" cy="3804033"/>
          </a:xfrm>
          <a:prstGeom prst="rect">
            <a:avLst/>
          </a:prstGeom>
          <a:noFill/>
        </p:spPr>
        <p:txBody>
          <a:bodyPr wrap="square" rtlCol="0">
            <a:spAutoFit/>
          </a:bodyPr>
          <a:lstStyle/>
          <a:p>
            <a:pPr algn="r">
              <a:lnSpc>
                <a:spcPts val="4860"/>
              </a:lnSpc>
            </a:pPr>
            <a:r>
              <a:rPr lang="en-US" dirty="0" smtClean="0"/>
              <a:t>5</a:t>
            </a:r>
          </a:p>
          <a:p>
            <a:pPr algn="r">
              <a:lnSpc>
                <a:spcPts val="4860"/>
              </a:lnSpc>
            </a:pPr>
            <a:r>
              <a:rPr lang="en-US" dirty="0" smtClean="0"/>
              <a:t>4</a:t>
            </a:r>
          </a:p>
          <a:p>
            <a:pPr algn="r">
              <a:lnSpc>
                <a:spcPts val="4860"/>
              </a:lnSpc>
            </a:pPr>
            <a:r>
              <a:rPr lang="en-US" dirty="0" smtClean="0"/>
              <a:t>3</a:t>
            </a:r>
          </a:p>
          <a:p>
            <a:pPr algn="r">
              <a:lnSpc>
                <a:spcPts val="4860"/>
              </a:lnSpc>
            </a:pPr>
            <a:r>
              <a:rPr lang="en-US" dirty="0" smtClean="0"/>
              <a:t>2</a:t>
            </a:r>
          </a:p>
          <a:p>
            <a:pPr algn="r">
              <a:lnSpc>
                <a:spcPts val="4860"/>
              </a:lnSpc>
            </a:pPr>
            <a:r>
              <a:rPr lang="en-US" dirty="0" smtClean="0"/>
              <a:t>1</a:t>
            </a:r>
          </a:p>
          <a:p>
            <a:pPr algn="r">
              <a:lnSpc>
                <a:spcPts val="4860"/>
              </a:lnSpc>
            </a:pPr>
            <a:r>
              <a:rPr lang="en-US" dirty="0" smtClean="0"/>
              <a:t>0</a:t>
            </a:r>
            <a:endParaRPr lang="en-US" dirty="0"/>
          </a:p>
        </p:txBody>
      </p:sp>
      <p:cxnSp>
        <p:nvCxnSpPr>
          <p:cNvPr id="30" name="Straight Connector 29"/>
          <p:cNvCxnSpPr/>
          <p:nvPr/>
        </p:nvCxnSpPr>
        <p:spPr>
          <a:xfrm>
            <a:off x="5056632" y="3099816"/>
            <a:ext cx="21945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501139" y="2953512"/>
            <a:ext cx="21945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229600" y="3721608"/>
            <a:ext cx="21945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8458200" y="3721608"/>
            <a:ext cx="21945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91400" y="5484812"/>
            <a:ext cx="219456"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620000" y="5257800"/>
            <a:ext cx="851515" cy="646331"/>
          </a:xfrm>
          <a:prstGeom prst="rect">
            <a:avLst/>
          </a:prstGeom>
          <a:noFill/>
        </p:spPr>
        <p:txBody>
          <a:bodyPr wrap="none" rtlCol="0">
            <a:spAutoFit/>
          </a:bodyPr>
          <a:lstStyle/>
          <a:p>
            <a:r>
              <a:rPr lang="en-US" dirty="0" smtClean="0"/>
              <a:t>Budget</a:t>
            </a:r>
          </a:p>
          <a:p>
            <a:r>
              <a:rPr lang="en-US" dirty="0" smtClean="0"/>
              <a:t>marker</a:t>
            </a:r>
            <a:endParaRPr lang="en-US" dirty="0"/>
          </a:p>
        </p:txBody>
      </p:sp>
      <p:grpSp>
        <p:nvGrpSpPr>
          <p:cNvPr id="51" name="Group 50"/>
          <p:cNvGrpSpPr/>
          <p:nvPr/>
        </p:nvGrpSpPr>
        <p:grpSpPr>
          <a:xfrm>
            <a:off x="2103120" y="3810000"/>
            <a:ext cx="1447800" cy="866464"/>
            <a:chOff x="2057400" y="3857937"/>
            <a:chExt cx="1447800" cy="866464"/>
          </a:xfrm>
        </p:grpSpPr>
        <p:sp>
          <p:nvSpPr>
            <p:cNvPr id="37" name="TextBox 36"/>
            <p:cNvSpPr txBox="1"/>
            <p:nvPr/>
          </p:nvSpPr>
          <p:spPr>
            <a:xfrm>
              <a:off x="2576741" y="3857937"/>
              <a:ext cx="92845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~300ms</a:t>
              </a:r>
              <a:endParaRPr lang="en-US" dirty="0"/>
            </a:p>
          </p:txBody>
        </p:sp>
        <p:cxnSp>
          <p:nvCxnSpPr>
            <p:cNvPr id="39" name="Straight Arrow Connector 38"/>
            <p:cNvCxnSpPr/>
            <p:nvPr/>
          </p:nvCxnSpPr>
          <p:spPr>
            <a:xfrm rot="5400000">
              <a:off x="2052125" y="4199784"/>
              <a:ext cx="529892" cy="519341"/>
            </a:xfrm>
            <a:prstGeom prst="straightConnector1">
              <a:avLst/>
            </a:prstGeom>
            <a:ln>
              <a:solidFill>
                <a:srgbClr val="181818"/>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057400" y="2286000"/>
            <a:ext cx="1524000" cy="2362201"/>
            <a:chOff x="2057400" y="2286000"/>
            <a:chExt cx="1524000" cy="2362201"/>
          </a:xfrm>
        </p:grpSpPr>
        <p:sp>
          <p:nvSpPr>
            <p:cNvPr id="41" name="Right Brace 40"/>
            <p:cNvSpPr/>
            <p:nvPr/>
          </p:nvSpPr>
          <p:spPr>
            <a:xfrm>
              <a:off x="2057400" y="2286000"/>
              <a:ext cx="838200" cy="2362201"/>
            </a:xfrm>
            <a:prstGeom prst="rightBrace">
              <a:avLst>
                <a:gd name="adj1" fmla="val 14473"/>
                <a:gd name="adj2" fmla="val 49462"/>
              </a:avLst>
            </a:prstGeom>
            <a:ln>
              <a:solidFill>
                <a:srgbClr val="18181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2986365" y="3212068"/>
              <a:ext cx="5950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2-8x</a:t>
              </a:r>
              <a:endParaRPr lang="en-US" dirty="0"/>
            </a:p>
          </p:txBody>
        </p:sp>
      </p:grpSp>
      <p:sp>
        <p:nvSpPr>
          <p:cNvPr id="44" name="TextBox 43"/>
          <p:cNvSpPr txBox="1"/>
          <p:nvPr/>
        </p:nvSpPr>
        <p:spPr>
          <a:xfrm>
            <a:off x="4267200" y="3581400"/>
            <a:ext cx="156935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Less energy</a:t>
            </a:r>
          </a:p>
          <a:p>
            <a:pPr algn="ctr"/>
            <a:r>
              <a:rPr lang="en-US" dirty="0" smtClean="0"/>
              <a:t> than all others </a:t>
            </a:r>
          </a:p>
          <a:p>
            <a:pPr algn="ctr"/>
            <a:r>
              <a:rPr lang="en-US" dirty="0" smtClean="0"/>
              <a:t>(including </a:t>
            </a:r>
          </a:p>
          <a:p>
            <a:pPr algn="ctr"/>
            <a:r>
              <a:rPr lang="en-US" dirty="0" err="1" smtClean="0"/>
              <a:t>WiFi</a:t>
            </a:r>
            <a:r>
              <a:rPr lang="en-US" dirty="0" smtClean="0"/>
              <a:t>-only!)</a:t>
            </a:r>
            <a:endParaRPr lang="en-US" dirty="0"/>
          </a:p>
        </p:txBody>
      </p:sp>
      <p:grpSp>
        <p:nvGrpSpPr>
          <p:cNvPr id="50" name="Group 49"/>
          <p:cNvGrpSpPr/>
          <p:nvPr/>
        </p:nvGrpSpPr>
        <p:grpSpPr>
          <a:xfrm>
            <a:off x="2452458" y="4194508"/>
            <a:ext cx="769616" cy="453693"/>
            <a:chOff x="2452458" y="4194508"/>
            <a:chExt cx="769616" cy="453693"/>
          </a:xfrm>
        </p:grpSpPr>
        <p:sp>
          <p:nvSpPr>
            <p:cNvPr id="46" name="Right Brace 45"/>
            <p:cNvSpPr/>
            <p:nvPr/>
          </p:nvSpPr>
          <p:spPr>
            <a:xfrm>
              <a:off x="2452458" y="4194508"/>
              <a:ext cx="366942" cy="453693"/>
            </a:xfrm>
            <a:prstGeom prst="rightBrace">
              <a:avLst>
                <a:gd name="adj1" fmla="val 14473"/>
                <a:gd name="adj2" fmla="val 49462"/>
              </a:avLst>
            </a:prstGeom>
            <a:ln>
              <a:solidFill>
                <a:srgbClr val="18181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p:cNvSpPr txBox="1"/>
            <p:nvPr/>
          </p:nvSpPr>
          <p:spPr>
            <a:xfrm>
              <a:off x="2819400" y="4227269"/>
              <a:ext cx="40267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2x</a:t>
              </a:r>
              <a:endParaRPr lang="en-US" dirty="0"/>
            </a:p>
          </p:txBody>
        </p:sp>
      </p:grpSp>
      <p:grpSp>
        <p:nvGrpSpPr>
          <p:cNvPr id="53" name="Group 52"/>
          <p:cNvGrpSpPr/>
          <p:nvPr/>
        </p:nvGrpSpPr>
        <p:grpSpPr>
          <a:xfrm>
            <a:off x="3200400" y="4648202"/>
            <a:ext cx="5410200" cy="1295398"/>
            <a:chOff x="3200400" y="4648202"/>
            <a:chExt cx="5410200" cy="1295398"/>
          </a:xfrm>
        </p:grpSpPr>
        <p:sp>
          <p:nvSpPr>
            <p:cNvPr id="45" name="TextBox 44"/>
            <p:cNvSpPr txBox="1"/>
            <p:nvPr/>
          </p:nvSpPr>
          <p:spPr>
            <a:xfrm>
              <a:off x="7041245" y="4743271"/>
              <a:ext cx="156935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Only </a:t>
              </a:r>
              <a:r>
                <a:rPr lang="en-US" dirty="0" err="1" smtClean="0"/>
                <a:t>WiFi</a:t>
              </a:r>
              <a:r>
                <a:rPr lang="en-US" dirty="0" smtClean="0"/>
                <a:t>-only used less</a:t>
              </a:r>
            </a:p>
            <a:p>
              <a:pPr algn="ctr"/>
              <a:r>
                <a:rPr lang="en-US" dirty="0" smtClean="0"/>
                <a:t> 3G data</a:t>
              </a:r>
            </a:p>
            <a:p>
              <a:pPr algn="ctr"/>
              <a:r>
                <a:rPr lang="en-US" dirty="0" smtClean="0"/>
                <a:t>(but…)</a:t>
              </a:r>
              <a:endParaRPr lang="en-US" dirty="0"/>
            </a:p>
          </p:txBody>
        </p:sp>
        <p:cxnSp>
          <p:nvCxnSpPr>
            <p:cNvPr id="49" name="Straight Arrow Connector 48"/>
            <p:cNvCxnSpPr/>
            <p:nvPr/>
          </p:nvCxnSpPr>
          <p:spPr>
            <a:xfrm rot="10800000">
              <a:off x="3200400" y="4648202"/>
              <a:ext cx="4191000" cy="1066799"/>
            </a:xfrm>
            <a:prstGeom prst="straightConnector1">
              <a:avLst/>
            </a:prstGeom>
            <a:ln>
              <a:solidFill>
                <a:srgbClr val="18181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4" name="TextBox 53"/>
          <p:cNvSpPr txBox="1"/>
          <p:nvPr/>
        </p:nvSpPr>
        <p:spPr>
          <a:xfrm>
            <a:off x="5988955" y="3099816"/>
            <a:ext cx="156935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IMP meets all resource goals</a:t>
            </a:r>
            <a:endParaRPr lang="en-US" dirty="0"/>
          </a:p>
        </p:txBody>
      </p:sp>
      <p:sp>
        <p:nvSpPr>
          <p:cNvPr id="55" name="Oval 54"/>
          <p:cNvSpPr/>
          <p:nvPr/>
        </p:nvSpPr>
        <p:spPr>
          <a:xfrm>
            <a:off x="5440680" y="2713037"/>
            <a:ext cx="378088" cy="715963"/>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955912" y="2854086"/>
            <a:ext cx="378088" cy="715963"/>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8030558" y="3581400"/>
            <a:ext cx="808642" cy="798669"/>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990600" y="3276600"/>
            <a:ext cx="1234683" cy="1476063"/>
            <a:chOff x="990600" y="3276600"/>
            <a:chExt cx="1234683" cy="1476063"/>
          </a:xfrm>
        </p:grpSpPr>
        <p:sp>
          <p:nvSpPr>
            <p:cNvPr id="58" name="TextBox 57"/>
            <p:cNvSpPr txBox="1"/>
            <p:nvPr/>
          </p:nvSpPr>
          <p:spPr>
            <a:xfrm>
              <a:off x="990600" y="3276600"/>
              <a:ext cx="123468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Optimal </a:t>
              </a:r>
            </a:p>
            <a:p>
              <a:r>
                <a:rPr lang="en-US" dirty="0" smtClean="0"/>
                <a:t>(100% hits)</a:t>
              </a:r>
              <a:endParaRPr lang="en-US" dirty="0"/>
            </a:p>
          </p:txBody>
        </p:sp>
        <p:cxnSp>
          <p:nvCxnSpPr>
            <p:cNvPr id="59" name="Straight Arrow Connector 58"/>
            <p:cNvCxnSpPr>
              <a:stCxn id="58" idx="2"/>
            </p:cNvCxnSpPr>
            <p:nvPr/>
          </p:nvCxnSpPr>
          <p:spPr>
            <a:xfrm rot="16200000" flipH="1">
              <a:off x="1315526" y="4215347"/>
              <a:ext cx="829733" cy="244900"/>
            </a:xfrm>
            <a:prstGeom prst="straightConnector1">
              <a:avLst/>
            </a:prstGeom>
            <a:ln>
              <a:solidFill>
                <a:srgbClr val="181818"/>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 of </a:t>
            </a:r>
            <a:r>
              <a:rPr lang="en-US" dirty="0" err="1" smtClean="0"/>
              <a:t>prefetch</a:t>
            </a:r>
            <a:r>
              <a:rPr lang="en-US" dirty="0" smtClean="0"/>
              <a:t> classes (news)</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26</a:t>
            </a:fld>
            <a:endParaRPr lang="en-US"/>
          </a:p>
        </p:txBody>
      </p:sp>
      <p:sp>
        <p:nvSpPr>
          <p:cNvPr id="10" name="TextBox 9"/>
          <p:cNvSpPr txBox="1"/>
          <p:nvPr/>
        </p:nvSpPr>
        <p:spPr>
          <a:xfrm rot="16200000">
            <a:off x="-525935" y="3326840"/>
            <a:ext cx="1596937" cy="369332"/>
          </a:xfrm>
          <a:prstGeom prst="rect">
            <a:avLst/>
          </a:prstGeom>
          <a:noFill/>
        </p:spPr>
        <p:txBody>
          <a:bodyPr wrap="none" rtlCol="0">
            <a:spAutoFit/>
          </a:bodyPr>
          <a:lstStyle/>
          <a:p>
            <a:r>
              <a:rPr lang="en-US" dirty="0" smtClean="0"/>
              <a:t>Time (seconds)</a:t>
            </a:r>
            <a:endParaRPr lang="en-US" dirty="0"/>
          </a:p>
        </p:txBody>
      </p:sp>
      <p:sp>
        <p:nvSpPr>
          <p:cNvPr id="11" name="TextBox 10"/>
          <p:cNvSpPr txBox="1"/>
          <p:nvPr/>
        </p:nvSpPr>
        <p:spPr>
          <a:xfrm>
            <a:off x="613627" y="1463675"/>
            <a:ext cx="2579890" cy="369332"/>
          </a:xfrm>
          <a:prstGeom prst="rect">
            <a:avLst/>
          </a:prstGeom>
          <a:noFill/>
        </p:spPr>
        <p:txBody>
          <a:bodyPr wrap="none" rtlCol="0">
            <a:spAutoFit/>
          </a:bodyPr>
          <a:lstStyle/>
          <a:p>
            <a:r>
              <a:rPr lang="en-US" dirty="0" smtClean="0"/>
              <a:t>Average article fetch time</a:t>
            </a:r>
            <a:endParaRPr lang="en-US" dirty="0"/>
          </a:p>
        </p:txBody>
      </p:sp>
      <p:sp>
        <p:nvSpPr>
          <p:cNvPr id="12" name="TextBox 11"/>
          <p:cNvSpPr txBox="1"/>
          <p:nvPr/>
        </p:nvSpPr>
        <p:spPr>
          <a:xfrm>
            <a:off x="3352800" y="1676400"/>
            <a:ext cx="533400" cy="3139321"/>
          </a:xfrm>
          <a:prstGeom prst="rect">
            <a:avLst/>
          </a:prstGeom>
          <a:noFill/>
        </p:spPr>
        <p:txBody>
          <a:bodyPr wrap="square" rtlCol="0">
            <a:spAutoFit/>
          </a:bodyPr>
          <a:lstStyle/>
          <a:p>
            <a:pPr algn="r"/>
            <a:r>
              <a:rPr lang="en-US" dirty="0" smtClean="0"/>
              <a:t>500</a:t>
            </a:r>
          </a:p>
          <a:p>
            <a:pPr algn="r"/>
            <a:endParaRPr lang="en-US" dirty="0" smtClean="0"/>
          </a:p>
          <a:p>
            <a:pPr algn="r"/>
            <a:r>
              <a:rPr lang="en-US" dirty="0" smtClean="0"/>
              <a:t>400</a:t>
            </a:r>
          </a:p>
          <a:p>
            <a:pPr algn="r"/>
            <a:endParaRPr lang="en-US" dirty="0" smtClean="0"/>
          </a:p>
          <a:p>
            <a:pPr algn="r"/>
            <a:r>
              <a:rPr lang="en-US" dirty="0" smtClean="0"/>
              <a:t>300</a:t>
            </a:r>
          </a:p>
          <a:p>
            <a:pPr algn="r"/>
            <a:endParaRPr lang="en-US" dirty="0" smtClean="0"/>
          </a:p>
          <a:p>
            <a:pPr algn="r"/>
            <a:r>
              <a:rPr lang="en-US" dirty="0" smtClean="0"/>
              <a:t>200</a:t>
            </a:r>
          </a:p>
          <a:p>
            <a:pPr algn="r"/>
            <a:endParaRPr lang="en-US" dirty="0" smtClean="0"/>
          </a:p>
          <a:p>
            <a:pPr algn="r"/>
            <a:r>
              <a:rPr lang="en-US" dirty="0" smtClean="0"/>
              <a:t>100</a:t>
            </a:r>
          </a:p>
          <a:p>
            <a:pPr algn="r"/>
            <a:endParaRPr lang="en-US" dirty="0" smtClean="0"/>
          </a:p>
          <a:p>
            <a:pPr algn="r"/>
            <a:r>
              <a:rPr lang="en-US" dirty="0" smtClean="0"/>
              <a:t>0</a:t>
            </a:r>
            <a:endParaRPr lang="en-US" dirty="0"/>
          </a:p>
        </p:txBody>
      </p:sp>
      <p:sp>
        <p:nvSpPr>
          <p:cNvPr id="13" name="TextBox 12"/>
          <p:cNvSpPr txBox="1"/>
          <p:nvPr/>
        </p:nvSpPr>
        <p:spPr>
          <a:xfrm>
            <a:off x="193956" y="1600200"/>
            <a:ext cx="533400" cy="3293209"/>
          </a:xfrm>
          <a:prstGeom prst="rect">
            <a:avLst/>
          </a:prstGeom>
          <a:noFill/>
        </p:spPr>
        <p:txBody>
          <a:bodyPr wrap="square" rtlCol="0">
            <a:spAutoFit/>
          </a:bodyPr>
          <a:lstStyle/>
          <a:p>
            <a:pPr algn="r">
              <a:lnSpc>
                <a:spcPts val="3460"/>
              </a:lnSpc>
            </a:pPr>
            <a:r>
              <a:rPr lang="en-US" dirty="0" smtClean="0"/>
              <a:t>12</a:t>
            </a:r>
          </a:p>
          <a:p>
            <a:pPr algn="r">
              <a:lnSpc>
                <a:spcPts val="3460"/>
              </a:lnSpc>
            </a:pPr>
            <a:r>
              <a:rPr lang="en-US" dirty="0" smtClean="0"/>
              <a:t>10</a:t>
            </a:r>
          </a:p>
          <a:p>
            <a:pPr algn="r">
              <a:lnSpc>
                <a:spcPts val="3460"/>
              </a:lnSpc>
            </a:pPr>
            <a:r>
              <a:rPr lang="en-US" dirty="0" smtClean="0"/>
              <a:t>8</a:t>
            </a:r>
          </a:p>
          <a:p>
            <a:pPr algn="r">
              <a:lnSpc>
                <a:spcPts val="3460"/>
              </a:lnSpc>
            </a:pPr>
            <a:r>
              <a:rPr lang="en-US" dirty="0" smtClean="0"/>
              <a:t>6</a:t>
            </a:r>
          </a:p>
          <a:p>
            <a:pPr algn="r">
              <a:lnSpc>
                <a:spcPts val="3460"/>
              </a:lnSpc>
            </a:pPr>
            <a:r>
              <a:rPr lang="en-US" dirty="0" smtClean="0"/>
              <a:t>4</a:t>
            </a:r>
          </a:p>
          <a:p>
            <a:pPr algn="r">
              <a:lnSpc>
                <a:spcPts val="3460"/>
              </a:lnSpc>
            </a:pPr>
            <a:r>
              <a:rPr lang="en-US" dirty="0" smtClean="0"/>
              <a:t>2</a:t>
            </a:r>
          </a:p>
          <a:p>
            <a:pPr algn="r">
              <a:lnSpc>
                <a:spcPts val="3460"/>
              </a:lnSpc>
            </a:pPr>
            <a:r>
              <a:rPr lang="en-US" dirty="0" smtClean="0"/>
              <a:t>0</a:t>
            </a:r>
            <a:endParaRPr lang="en-US" dirty="0"/>
          </a:p>
        </p:txBody>
      </p:sp>
      <p:sp>
        <p:nvSpPr>
          <p:cNvPr id="14" name="TextBox 13"/>
          <p:cNvSpPr txBox="1"/>
          <p:nvPr/>
        </p:nvSpPr>
        <p:spPr>
          <a:xfrm>
            <a:off x="4218933" y="1463675"/>
            <a:ext cx="1419867" cy="369332"/>
          </a:xfrm>
          <a:prstGeom prst="rect">
            <a:avLst/>
          </a:prstGeom>
          <a:noFill/>
        </p:spPr>
        <p:txBody>
          <a:bodyPr wrap="none" rtlCol="0">
            <a:spAutoFit/>
          </a:bodyPr>
          <a:lstStyle/>
          <a:p>
            <a:r>
              <a:rPr lang="en-US" dirty="0" smtClean="0"/>
              <a:t>Energy usage</a:t>
            </a:r>
            <a:endParaRPr lang="en-US" dirty="0"/>
          </a:p>
        </p:txBody>
      </p:sp>
      <p:sp>
        <p:nvSpPr>
          <p:cNvPr id="15" name="TextBox 14"/>
          <p:cNvSpPr txBox="1"/>
          <p:nvPr/>
        </p:nvSpPr>
        <p:spPr>
          <a:xfrm rot="16200000">
            <a:off x="2687799" y="3128403"/>
            <a:ext cx="1089736" cy="369332"/>
          </a:xfrm>
          <a:prstGeom prst="rect">
            <a:avLst/>
          </a:prstGeom>
          <a:noFill/>
        </p:spPr>
        <p:txBody>
          <a:bodyPr wrap="none" rtlCol="0">
            <a:spAutoFit/>
          </a:bodyPr>
          <a:lstStyle/>
          <a:p>
            <a:r>
              <a:rPr lang="en-US" dirty="0" smtClean="0"/>
              <a:t>Energy (J)</a:t>
            </a:r>
            <a:endParaRPr lang="en-US" dirty="0"/>
          </a:p>
        </p:txBody>
      </p:sp>
      <p:sp>
        <p:nvSpPr>
          <p:cNvPr id="16" name="TextBox 15"/>
          <p:cNvSpPr txBox="1"/>
          <p:nvPr/>
        </p:nvSpPr>
        <p:spPr>
          <a:xfrm rot="16200000">
            <a:off x="5577666" y="3295174"/>
            <a:ext cx="1429335" cy="369332"/>
          </a:xfrm>
          <a:prstGeom prst="rect">
            <a:avLst/>
          </a:prstGeom>
          <a:noFill/>
        </p:spPr>
        <p:txBody>
          <a:bodyPr wrap="none" rtlCol="0">
            <a:spAutoFit/>
          </a:bodyPr>
          <a:lstStyle/>
          <a:p>
            <a:r>
              <a:rPr lang="en-US" dirty="0" smtClean="0"/>
              <a:t>3G data (MB)</a:t>
            </a:r>
            <a:endParaRPr lang="en-US" dirty="0"/>
          </a:p>
        </p:txBody>
      </p:sp>
      <p:sp>
        <p:nvSpPr>
          <p:cNvPr id="17" name="TextBox 16"/>
          <p:cNvSpPr txBox="1"/>
          <p:nvPr/>
        </p:nvSpPr>
        <p:spPr>
          <a:xfrm>
            <a:off x="7100451" y="1463675"/>
            <a:ext cx="1510149" cy="369332"/>
          </a:xfrm>
          <a:prstGeom prst="rect">
            <a:avLst/>
          </a:prstGeom>
          <a:noFill/>
        </p:spPr>
        <p:txBody>
          <a:bodyPr wrap="none" rtlCol="0">
            <a:spAutoFit/>
          </a:bodyPr>
          <a:lstStyle/>
          <a:p>
            <a:r>
              <a:rPr lang="en-US" dirty="0" smtClean="0"/>
              <a:t>3G data usage</a:t>
            </a:r>
            <a:endParaRPr lang="en-US" dirty="0"/>
          </a:p>
        </p:txBody>
      </p:sp>
      <p:sp>
        <p:nvSpPr>
          <p:cNvPr id="18" name="TextBox 17"/>
          <p:cNvSpPr txBox="1"/>
          <p:nvPr/>
        </p:nvSpPr>
        <p:spPr>
          <a:xfrm>
            <a:off x="6172200" y="1481328"/>
            <a:ext cx="533400" cy="3423587"/>
          </a:xfrm>
          <a:prstGeom prst="rect">
            <a:avLst/>
          </a:prstGeom>
          <a:noFill/>
        </p:spPr>
        <p:txBody>
          <a:bodyPr wrap="square" rtlCol="0">
            <a:spAutoFit/>
          </a:bodyPr>
          <a:lstStyle/>
          <a:p>
            <a:pPr algn="r">
              <a:lnSpc>
                <a:spcPts val="5260"/>
              </a:lnSpc>
            </a:pPr>
            <a:r>
              <a:rPr lang="en-US" dirty="0" smtClean="0"/>
              <a:t>8</a:t>
            </a:r>
          </a:p>
          <a:p>
            <a:pPr algn="r">
              <a:lnSpc>
                <a:spcPts val="5260"/>
              </a:lnSpc>
            </a:pPr>
            <a:r>
              <a:rPr lang="en-US" dirty="0" smtClean="0"/>
              <a:t>6</a:t>
            </a:r>
          </a:p>
          <a:p>
            <a:pPr algn="r">
              <a:lnSpc>
                <a:spcPts val="5260"/>
              </a:lnSpc>
            </a:pPr>
            <a:r>
              <a:rPr lang="en-US" dirty="0" smtClean="0"/>
              <a:t>4</a:t>
            </a:r>
          </a:p>
          <a:p>
            <a:pPr algn="r">
              <a:lnSpc>
                <a:spcPts val="5260"/>
              </a:lnSpc>
            </a:pPr>
            <a:r>
              <a:rPr lang="en-US" dirty="0" smtClean="0"/>
              <a:t>2</a:t>
            </a:r>
          </a:p>
          <a:p>
            <a:pPr algn="r">
              <a:lnSpc>
                <a:spcPts val="5260"/>
              </a:lnSpc>
            </a:pPr>
            <a:r>
              <a:rPr lang="en-US" dirty="0" smtClean="0"/>
              <a:t>0</a:t>
            </a:r>
            <a:endParaRPr lang="en-US" dirty="0"/>
          </a:p>
        </p:txBody>
      </p:sp>
      <p:sp>
        <p:nvSpPr>
          <p:cNvPr id="23" name="TextBox 22"/>
          <p:cNvSpPr txBox="1"/>
          <p:nvPr/>
        </p:nvSpPr>
        <p:spPr>
          <a:xfrm>
            <a:off x="727356" y="4832866"/>
            <a:ext cx="1253844" cy="369332"/>
          </a:xfrm>
          <a:prstGeom prst="rect">
            <a:avLst/>
          </a:prstGeom>
          <a:noFill/>
        </p:spPr>
        <p:txBody>
          <a:bodyPr wrap="none" rtlCol="0">
            <a:spAutoFit/>
          </a:bodyPr>
          <a:lstStyle/>
          <a:p>
            <a:r>
              <a:rPr lang="en-US" dirty="0" smtClean="0"/>
              <a:t>Single-class</a:t>
            </a:r>
            <a:endParaRPr lang="en-US" dirty="0"/>
          </a:p>
        </p:txBody>
      </p:sp>
      <p:sp>
        <p:nvSpPr>
          <p:cNvPr id="24" name="TextBox 23"/>
          <p:cNvSpPr txBox="1"/>
          <p:nvPr/>
        </p:nvSpPr>
        <p:spPr>
          <a:xfrm>
            <a:off x="3733800" y="4832866"/>
            <a:ext cx="1253844" cy="369332"/>
          </a:xfrm>
          <a:prstGeom prst="rect">
            <a:avLst/>
          </a:prstGeom>
          <a:noFill/>
        </p:spPr>
        <p:txBody>
          <a:bodyPr wrap="none" rtlCol="0">
            <a:spAutoFit/>
          </a:bodyPr>
          <a:lstStyle/>
          <a:p>
            <a:r>
              <a:rPr lang="en-US" dirty="0" smtClean="0"/>
              <a:t>Single-class</a:t>
            </a:r>
            <a:endParaRPr lang="en-US" dirty="0"/>
          </a:p>
        </p:txBody>
      </p:sp>
      <p:sp>
        <p:nvSpPr>
          <p:cNvPr id="25" name="TextBox 24"/>
          <p:cNvSpPr txBox="1"/>
          <p:nvPr/>
        </p:nvSpPr>
        <p:spPr>
          <a:xfrm>
            <a:off x="6670956" y="4832866"/>
            <a:ext cx="1253844" cy="369332"/>
          </a:xfrm>
          <a:prstGeom prst="rect">
            <a:avLst/>
          </a:prstGeom>
          <a:noFill/>
        </p:spPr>
        <p:txBody>
          <a:bodyPr wrap="none" rtlCol="0">
            <a:spAutoFit/>
          </a:bodyPr>
          <a:lstStyle/>
          <a:p>
            <a:r>
              <a:rPr lang="en-US" dirty="0" smtClean="0"/>
              <a:t>Single-class</a:t>
            </a:r>
            <a:endParaRPr lang="en-US" dirty="0"/>
          </a:p>
        </p:txBody>
      </p:sp>
      <p:sp>
        <p:nvSpPr>
          <p:cNvPr id="27" name="TextBox 26"/>
          <p:cNvSpPr txBox="1"/>
          <p:nvPr/>
        </p:nvSpPr>
        <p:spPr>
          <a:xfrm>
            <a:off x="1946556" y="4832866"/>
            <a:ext cx="1197764" cy="369332"/>
          </a:xfrm>
          <a:prstGeom prst="rect">
            <a:avLst/>
          </a:prstGeom>
          <a:noFill/>
        </p:spPr>
        <p:txBody>
          <a:bodyPr wrap="none" rtlCol="0">
            <a:spAutoFit/>
          </a:bodyPr>
          <a:lstStyle/>
          <a:p>
            <a:r>
              <a:rPr lang="en-US" dirty="0" smtClean="0"/>
              <a:t>Multi-class</a:t>
            </a:r>
            <a:endParaRPr lang="en-US" dirty="0"/>
          </a:p>
        </p:txBody>
      </p:sp>
      <p:sp>
        <p:nvSpPr>
          <p:cNvPr id="29" name="TextBox 28"/>
          <p:cNvSpPr txBox="1"/>
          <p:nvPr/>
        </p:nvSpPr>
        <p:spPr>
          <a:xfrm>
            <a:off x="4974436" y="4832866"/>
            <a:ext cx="1197764" cy="369332"/>
          </a:xfrm>
          <a:prstGeom prst="rect">
            <a:avLst/>
          </a:prstGeom>
          <a:noFill/>
        </p:spPr>
        <p:txBody>
          <a:bodyPr wrap="none" rtlCol="0">
            <a:spAutoFit/>
          </a:bodyPr>
          <a:lstStyle/>
          <a:p>
            <a:r>
              <a:rPr lang="en-US" dirty="0" smtClean="0"/>
              <a:t>Multi-class</a:t>
            </a:r>
            <a:endParaRPr lang="en-US" dirty="0"/>
          </a:p>
        </p:txBody>
      </p:sp>
      <p:sp>
        <p:nvSpPr>
          <p:cNvPr id="33" name="TextBox 32"/>
          <p:cNvSpPr txBox="1"/>
          <p:nvPr/>
        </p:nvSpPr>
        <p:spPr>
          <a:xfrm>
            <a:off x="7870036" y="4832866"/>
            <a:ext cx="1197764" cy="369332"/>
          </a:xfrm>
          <a:prstGeom prst="rect">
            <a:avLst/>
          </a:prstGeom>
          <a:noFill/>
        </p:spPr>
        <p:txBody>
          <a:bodyPr wrap="none" rtlCol="0">
            <a:spAutoFit/>
          </a:bodyPr>
          <a:lstStyle/>
          <a:p>
            <a:r>
              <a:rPr lang="en-US" dirty="0" smtClean="0"/>
              <a:t>Multi-class</a:t>
            </a:r>
            <a:endParaRPr lang="en-US" dirty="0"/>
          </a:p>
        </p:txBody>
      </p:sp>
      <p:pic>
        <p:nvPicPr>
          <p:cNvPr id="54" name="Picture 53" descr="news_prefetch_classes_fetch_time.png"/>
          <p:cNvPicPr>
            <a:picLocks noChangeAspect="1"/>
          </p:cNvPicPr>
          <p:nvPr/>
        </p:nvPicPr>
        <p:blipFill>
          <a:blip r:embed="rId3"/>
          <a:srcRect l="10781" t="16122"/>
          <a:stretch>
            <a:fillRect/>
          </a:stretch>
        </p:blipFill>
        <p:spPr>
          <a:xfrm>
            <a:off x="667823" y="1833007"/>
            <a:ext cx="2525694" cy="2982714"/>
          </a:xfrm>
          <a:prstGeom prst="rect">
            <a:avLst/>
          </a:prstGeom>
        </p:spPr>
      </p:pic>
      <p:pic>
        <p:nvPicPr>
          <p:cNvPr id="58" name="Picture 57" descr="news_prefetch_classes_energy.png"/>
          <p:cNvPicPr>
            <a:picLocks noChangeAspect="1"/>
          </p:cNvPicPr>
          <p:nvPr/>
        </p:nvPicPr>
        <p:blipFill>
          <a:blip r:embed="rId4"/>
          <a:srcRect l="13915" t="9620"/>
          <a:stretch>
            <a:fillRect/>
          </a:stretch>
        </p:blipFill>
        <p:spPr>
          <a:xfrm>
            <a:off x="3886200" y="1811280"/>
            <a:ext cx="2286000" cy="3004441"/>
          </a:xfrm>
          <a:prstGeom prst="rect">
            <a:avLst/>
          </a:prstGeom>
        </p:spPr>
      </p:pic>
      <p:cxnSp>
        <p:nvCxnSpPr>
          <p:cNvPr id="39" name="Straight Connector 38"/>
          <p:cNvCxnSpPr/>
          <p:nvPr/>
        </p:nvCxnSpPr>
        <p:spPr>
          <a:xfrm>
            <a:off x="4267200" y="2157984"/>
            <a:ext cx="484632"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212080" y="2159572"/>
            <a:ext cx="484632"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63" name="Picture 62" descr="news_prefetch_classes_data.png"/>
          <p:cNvPicPr>
            <a:picLocks noChangeAspect="1"/>
          </p:cNvPicPr>
          <p:nvPr/>
        </p:nvPicPr>
        <p:blipFill>
          <a:blip r:embed="rId5"/>
          <a:srcRect l="9947" t="15697"/>
          <a:stretch>
            <a:fillRect/>
          </a:stretch>
        </p:blipFill>
        <p:spPr>
          <a:xfrm>
            <a:off x="6705600" y="1874837"/>
            <a:ext cx="2243128" cy="2958029"/>
          </a:xfrm>
          <a:prstGeom prst="rect">
            <a:avLst/>
          </a:prstGeom>
        </p:spPr>
      </p:pic>
      <p:cxnSp>
        <p:nvCxnSpPr>
          <p:cNvPr id="41" name="Straight Connector 40"/>
          <p:cNvCxnSpPr/>
          <p:nvPr/>
        </p:nvCxnSpPr>
        <p:spPr>
          <a:xfrm>
            <a:off x="7100450" y="2642616"/>
            <a:ext cx="46634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8001000" y="2644204"/>
            <a:ext cx="466344"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98510" y="2971800"/>
            <a:ext cx="51809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~2x </a:t>
            </a:r>
          </a:p>
        </p:txBody>
      </p:sp>
      <p:sp>
        <p:nvSpPr>
          <p:cNvPr id="50" name="TextBox 49"/>
          <p:cNvSpPr txBox="1"/>
          <p:nvPr/>
        </p:nvSpPr>
        <p:spPr>
          <a:xfrm>
            <a:off x="6172200" y="1874837"/>
            <a:ext cx="156935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All resource goals met</a:t>
            </a:r>
            <a:endParaRPr lang="en-US" dirty="0"/>
          </a:p>
        </p:txBody>
      </p:sp>
      <p:sp>
        <p:nvSpPr>
          <p:cNvPr id="51" name="Oval 50"/>
          <p:cNvSpPr/>
          <p:nvPr/>
        </p:nvSpPr>
        <p:spPr>
          <a:xfrm>
            <a:off x="5117524" y="1905000"/>
            <a:ext cx="673676" cy="715963"/>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3548169" y="3548177"/>
            <a:ext cx="156935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Goal missed </a:t>
            </a:r>
          </a:p>
          <a:p>
            <a:pPr algn="ctr"/>
            <a:r>
              <a:rPr lang="en-US" dirty="0" smtClean="0"/>
              <a:t>in one run</a:t>
            </a:r>
            <a:endParaRPr lang="en-US" dirty="0"/>
          </a:p>
        </p:txBody>
      </p:sp>
      <p:cxnSp>
        <p:nvCxnSpPr>
          <p:cNvPr id="59" name="Straight Arrow Connector 58"/>
          <p:cNvCxnSpPr>
            <a:stCxn id="50" idx="1"/>
            <a:endCxn id="51" idx="6"/>
          </p:cNvCxnSpPr>
          <p:nvPr/>
        </p:nvCxnSpPr>
        <p:spPr>
          <a:xfrm rot="10800000" flipV="1">
            <a:off x="5791200" y="2198002"/>
            <a:ext cx="381000" cy="6497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0" idx="3"/>
            <a:endCxn id="68" idx="1"/>
          </p:cNvCxnSpPr>
          <p:nvPr/>
        </p:nvCxnSpPr>
        <p:spPr>
          <a:xfrm>
            <a:off x="7741555" y="2198003"/>
            <a:ext cx="248375" cy="42144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5" idx="0"/>
            <a:endCxn id="69" idx="4"/>
          </p:cNvCxnSpPr>
          <p:nvPr/>
        </p:nvCxnSpPr>
        <p:spPr>
          <a:xfrm rot="5400000" flipH="1" flipV="1">
            <a:off x="3956067" y="2997743"/>
            <a:ext cx="927214" cy="17365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7891272" y="2514600"/>
            <a:ext cx="673676" cy="715963"/>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169664" y="1905000"/>
            <a:ext cx="673676" cy="715963"/>
          </a:xfrm>
          <a:prstGeom prst="ellipse">
            <a:avLst/>
          </a:prstGeom>
          <a:noFill/>
          <a:ln w="25400" cap="flat" cmpd="sng" algn="ctr">
            <a:solidFill>
              <a:srgbClr val="18181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ight Brace 75"/>
          <p:cNvSpPr/>
          <p:nvPr/>
        </p:nvSpPr>
        <p:spPr>
          <a:xfrm>
            <a:off x="2209800" y="2768200"/>
            <a:ext cx="381000" cy="889400"/>
          </a:xfrm>
          <a:prstGeom prst="rightBrace">
            <a:avLst>
              <a:gd name="adj1" fmla="val 14473"/>
              <a:gd name="adj2" fmla="val 49462"/>
            </a:avLst>
          </a:prstGeom>
          <a:ln>
            <a:solidFill>
              <a:srgbClr val="18181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TextBox 77"/>
          <p:cNvSpPr txBox="1"/>
          <p:nvPr/>
        </p:nvSpPr>
        <p:spPr>
          <a:xfrm>
            <a:off x="2966728" y="5638800"/>
            <a:ext cx="3467616" cy="369332"/>
          </a:xfrm>
          <a:prstGeom prst="rect">
            <a:avLst/>
          </a:prstGeom>
          <a:noFill/>
        </p:spPr>
        <p:txBody>
          <a:bodyPr wrap="none" rtlCol="0">
            <a:spAutoFit/>
          </a:bodyPr>
          <a:lstStyle/>
          <a:p>
            <a:r>
              <a:rPr lang="en-US" dirty="0" smtClean="0"/>
              <a:t>All bars: IMP with both budgets set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0" grpId="0" animBg="1"/>
      <p:bldP spid="51" grpId="0" animBg="1"/>
      <p:bldP spid="55" grpId="0" animBg="1"/>
      <p:bldP spid="68" grpId="0" animBg="1"/>
      <p:bldP spid="69" grpId="0" animBg="1"/>
      <p:bldP spid="76" grpId="0" animBg="1"/>
      <p:bldP spid="76" grpId="1"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387475"/>
            <a:ext cx="8382000" cy="4708525"/>
          </a:xfrm>
        </p:spPr>
        <p:txBody>
          <a:bodyPr>
            <a:normAutofit/>
          </a:bodyPr>
          <a:lstStyle/>
          <a:p>
            <a:r>
              <a:rPr lang="en-US" dirty="0" smtClean="0"/>
              <a:t>Mobile </a:t>
            </a:r>
            <a:r>
              <a:rPr lang="en-US" dirty="0" err="1" smtClean="0"/>
              <a:t>prefetching</a:t>
            </a:r>
            <a:r>
              <a:rPr lang="en-US" dirty="0" smtClean="0"/>
              <a:t> is </a:t>
            </a:r>
            <a:r>
              <a:rPr lang="en-US" b="1" dirty="0" smtClean="0"/>
              <a:t>complex</a:t>
            </a:r>
            <a:r>
              <a:rPr lang="en-US" dirty="0" smtClean="0"/>
              <a:t> –</a:t>
            </a:r>
            <a:r>
              <a:rPr lang="en-US" b="1" dirty="0" smtClean="0"/>
              <a:t> </a:t>
            </a:r>
            <a:r>
              <a:rPr lang="en-US" dirty="0" smtClean="0"/>
              <a:t>but </a:t>
            </a:r>
            <a:r>
              <a:rPr lang="en-US" b="1" dirty="0" smtClean="0"/>
              <a:t>manageable!</a:t>
            </a:r>
          </a:p>
          <a:p>
            <a:r>
              <a:rPr lang="en-US" dirty="0" err="1" smtClean="0"/>
              <a:t>Prefetching</a:t>
            </a:r>
            <a:r>
              <a:rPr lang="en-US" dirty="0" smtClean="0"/>
              <a:t> should be a </a:t>
            </a:r>
            <a:r>
              <a:rPr lang="en-US" b="1" dirty="0" smtClean="0"/>
              <a:t>system service</a:t>
            </a:r>
            <a:endParaRPr lang="en-US" dirty="0" smtClean="0"/>
          </a:p>
          <a:p>
            <a:pPr lvl="1"/>
            <a:r>
              <a:rPr lang="en-US" dirty="0" smtClean="0"/>
              <a:t>Provide benefits of </a:t>
            </a:r>
            <a:r>
              <a:rPr lang="en-US" dirty="0" err="1" smtClean="0"/>
              <a:t>prefetching</a:t>
            </a:r>
            <a:endParaRPr lang="en-US" dirty="0" smtClean="0"/>
          </a:p>
          <a:p>
            <a:pPr lvl="1"/>
            <a:r>
              <a:rPr lang="en-US" dirty="0" smtClean="0"/>
              <a:t>Hide its complexity</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27</a:t>
            </a:fld>
            <a:endParaRPr lang="en-US"/>
          </a:p>
        </p:txBody>
      </p:sp>
      <p:pic>
        <p:nvPicPr>
          <p:cNvPr id="6" name="Picture 5" descr="do_want_squirrel.jpg"/>
          <p:cNvPicPr>
            <a:picLocks noChangeAspect="1"/>
          </p:cNvPicPr>
          <p:nvPr/>
        </p:nvPicPr>
        <p:blipFill>
          <a:blip r:embed="rId3"/>
          <a:stretch>
            <a:fillRect/>
          </a:stretch>
        </p:blipFill>
        <p:spPr>
          <a:xfrm>
            <a:off x="2618551" y="3504315"/>
            <a:ext cx="3999199"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err="1" smtClean="0"/>
              <a:t>prefetching</a:t>
            </a:r>
            <a:r>
              <a:rPr lang="en-US" dirty="0" smtClean="0"/>
              <a:t> is </a:t>
            </a:r>
            <a:r>
              <a:rPr lang="en-US" b="1" dirty="0" smtClean="0"/>
              <a:t>complex</a:t>
            </a:r>
            <a:endParaRPr lang="en-US" b="1" dirty="0"/>
          </a:p>
        </p:txBody>
      </p:sp>
      <p:sp>
        <p:nvSpPr>
          <p:cNvPr id="3" name="Content Placeholder 2"/>
          <p:cNvSpPr>
            <a:spLocks noGrp="1"/>
          </p:cNvSpPr>
          <p:nvPr>
            <p:ph idx="1"/>
          </p:nvPr>
        </p:nvSpPr>
        <p:spPr>
          <a:xfrm>
            <a:off x="304800" y="1600200"/>
            <a:ext cx="8229600" cy="4525963"/>
          </a:xfrm>
        </p:spPr>
        <p:txBody>
          <a:bodyPr>
            <a:normAutofit/>
          </a:bodyPr>
          <a:lstStyle/>
          <a:p>
            <a:r>
              <a:rPr lang="en-US" dirty="0" smtClean="0"/>
              <a:t>Lots of challenges to overcome</a:t>
            </a:r>
          </a:p>
          <a:p>
            <a:pPr lvl="1"/>
            <a:r>
              <a:rPr lang="en-US" dirty="0" smtClean="0"/>
              <a:t>How do I balance performance, energy, and cellular data?</a:t>
            </a:r>
          </a:p>
          <a:p>
            <a:pPr lvl="1"/>
            <a:r>
              <a:rPr lang="en-US" dirty="0" smtClean="0"/>
              <a:t>Should I </a:t>
            </a:r>
            <a:r>
              <a:rPr lang="en-US" dirty="0" err="1" smtClean="0"/>
              <a:t>prefetch</a:t>
            </a:r>
            <a:r>
              <a:rPr lang="en-US" dirty="0" smtClean="0"/>
              <a:t> now or later?</a:t>
            </a:r>
          </a:p>
          <a:p>
            <a:pPr lvl="1"/>
            <a:r>
              <a:rPr lang="en-US" dirty="0" smtClean="0"/>
              <a:t>Am I </a:t>
            </a:r>
            <a:r>
              <a:rPr lang="en-US" dirty="0" err="1" smtClean="0"/>
              <a:t>prefetching</a:t>
            </a:r>
            <a:r>
              <a:rPr lang="en-US" dirty="0" smtClean="0"/>
              <a:t> data that the user actually wants?</a:t>
            </a:r>
          </a:p>
          <a:p>
            <a:pPr lvl="1"/>
            <a:r>
              <a:rPr lang="en-US" dirty="0" smtClean="0"/>
              <a:t>Does my </a:t>
            </a:r>
            <a:r>
              <a:rPr lang="en-US" dirty="0" err="1" smtClean="0"/>
              <a:t>prefetching</a:t>
            </a:r>
            <a:r>
              <a:rPr lang="en-US" dirty="0" smtClean="0"/>
              <a:t> interfere with interactive traffic?</a:t>
            </a:r>
          </a:p>
          <a:p>
            <a:pPr lvl="1"/>
            <a:r>
              <a:rPr lang="en-US" dirty="0" smtClean="0"/>
              <a:t>How do I use cellular networks efficiently?</a:t>
            </a:r>
          </a:p>
          <a:p>
            <a:endParaRPr lang="en-US" dirty="0" smtClean="0"/>
          </a:p>
          <a:p>
            <a:r>
              <a:rPr lang="en-US" dirty="0" smtClean="0"/>
              <a:t>But the potential benefits are large!</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should deal with the complexity?</a:t>
            </a:r>
            <a:endParaRPr lang="en-US" dirty="0"/>
          </a:p>
        </p:txBody>
      </p:sp>
      <p:sp>
        <p:nvSpPr>
          <p:cNvPr id="3" name="Content Placeholder 2"/>
          <p:cNvSpPr>
            <a:spLocks noGrp="1"/>
          </p:cNvSpPr>
          <p:nvPr>
            <p:ph idx="1"/>
          </p:nvPr>
        </p:nvSpPr>
        <p:spPr>
          <a:xfrm>
            <a:off x="1905000" y="1828800"/>
            <a:ext cx="1295400" cy="533399"/>
          </a:xfrm>
        </p:spPr>
        <p:txBody>
          <a:bodyPr>
            <a:normAutofit/>
          </a:bodyPr>
          <a:lstStyle/>
          <a:p>
            <a:pPr>
              <a:buNone/>
            </a:pPr>
            <a:r>
              <a:rPr lang="en-US" dirty="0" smtClean="0"/>
              <a:t>Users?</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4</a:t>
            </a:fld>
            <a:endParaRPr lang="en-US"/>
          </a:p>
        </p:txBody>
      </p:sp>
      <p:pic>
        <p:nvPicPr>
          <p:cNvPr id="6" name="Picture 5" descr="do-not-want-dog-users.jpg"/>
          <p:cNvPicPr>
            <a:picLocks noChangeAspect="1"/>
          </p:cNvPicPr>
          <p:nvPr/>
        </p:nvPicPr>
        <p:blipFill>
          <a:blip r:embed="rId3"/>
          <a:stretch>
            <a:fillRect/>
          </a:stretch>
        </p:blipFill>
        <p:spPr>
          <a:xfrm>
            <a:off x="1219200" y="2743200"/>
            <a:ext cx="2415033" cy="2744356"/>
          </a:xfrm>
          <a:prstGeom prst="rect">
            <a:avLst/>
          </a:prstGeom>
        </p:spPr>
      </p:pic>
      <p:sp>
        <p:nvSpPr>
          <p:cNvPr id="7" name="Content Placeholder 2"/>
          <p:cNvSpPr txBox="1">
            <a:spLocks/>
          </p:cNvSpPr>
          <p:nvPr/>
        </p:nvSpPr>
        <p:spPr>
          <a:xfrm>
            <a:off x="5524500" y="1905000"/>
            <a:ext cx="2057400" cy="457199"/>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Developers?</a:t>
            </a:r>
          </a:p>
        </p:txBody>
      </p:sp>
      <p:pic>
        <p:nvPicPr>
          <p:cNvPr id="9" name="Picture 8" descr="manatee.jpg"/>
          <p:cNvPicPr>
            <a:picLocks noChangeAspect="1"/>
          </p:cNvPicPr>
          <p:nvPr/>
        </p:nvPicPr>
        <p:blipFill>
          <a:blip r:embed="rId4"/>
          <a:stretch>
            <a:fillRect/>
          </a:stretch>
        </p:blipFill>
        <p:spPr>
          <a:xfrm>
            <a:off x="4516990" y="2743200"/>
            <a:ext cx="4093610" cy="2744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apps end up doing</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5</a:t>
            </a:fld>
            <a:endParaRPr lang="en-US"/>
          </a:p>
        </p:txBody>
      </p:sp>
      <p:pic>
        <p:nvPicPr>
          <p:cNvPr id="11" name="Picture 10" descr="Scrooge_sourface.jpg"/>
          <p:cNvPicPr>
            <a:picLocks noChangeAspect="1"/>
          </p:cNvPicPr>
          <p:nvPr/>
        </p:nvPicPr>
        <p:blipFill>
          <a:blip r:embed="rId3"/>
          <a:stretch>
            <a:fillRect/>
          </a:stretch>
        </p:blipFill>
        <p:spPr>
          <a:xfrm>
            <a:off x="4401670" y="1417638"/>
            <a:ext cx="4303059" cy="3913094"/>
          </a:xfrm>
          <a:prstGeom prst="rect">
            <a:avLst/>
          </a:prstGeom>
        </p:spPr>
      </p:pic>
      <p:pic>
        <p:nvPicPr>
          <p:cNvPr id="12" name="Content Placeholder 5" descr="Toby_learned_pig_nexus.jpeg"/>
          <p:cNvPicPr>
            <a:picLocks noGrp="1" noChangeAspect="1"/>
          </p:cNvPicPr>
          <p:nvPr>
            <p:ph idx="1"/>
          </p:nvPr>
        </p:nvPicPr>
        <p:blipFill>
          <a:blip r:embed="rId4"/>
          <a:srcRect l="4734" r="8670" b="4034"/>
          <a:stretch>
            <a:fillRect/>
          </a:stretch>
        </p:blipFill>
        <p:spPr>
          <a:xfrm>
            <a:off x="685800" y="1144732"/>
            <a:ext cx="3469106" cy="4494068"/>
          </a:xfrm>
        </p:spPr>
      </p:pic>
      <p:sp>
        <p:nvSpPr>
          <p:cNvPr id="8" name="Content Placeholder 2"/>
          <p:cNvSpPr txBox="1">
            <a:spLocks/>
          </p:cNvSpPr>
          <p:nvPr/>
        </p:nvSpPr>
        <p:spPr>
          <a:xfrm>
            <a:off x="5562600" y="5562600"/>
            <a:ext cx="2514600" cy="609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800" b="0" i="0" u="none" strike="noStrike" kern="1200" cap="none" spc="0" normalizeH="0" noProof="0" dirty="0" smtClean="0">
                <a:ln>
                  <a:noFill/>
                </a:ln>
                <a:solidFill>
                  <a:schemeClr val="tx1"/>
                </a:solidFill>
                <a:effectLst/>
                <a:uLnTx/>
                <a:uFillTx/>
                <a:latin typeface="+mn-lt"/>
                <a:ea typeface="+mn-ea"/>
                <a:cs typeface="+mn-cs"/>
              </a:rPr>
              <a:t> Data Miser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447800" y="5562600"/>
            <a:ext cx="2209800" cy="6096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2800" b="0" i="0" u="none" strike="noStrike" kern="1200" cap="none" spc="0" normalizeH="0" noProof="0" dirty="0" smtClean="0">
                <a:ln>
                  <a:noFill/>
                </a:ln>
                <a:solidFill>
                  <a:schemeClr val="tx1"/>
                </a:solidFill>
                <a:effectLst/>
                <a:uLnTx/>
                <a:uFillTx/>
                <a:latin typeface="+mn-lt"/>
                <a:ea typeface="+mn-ea"/>
                <a:cs typeface="+mn-cs"/>
              </a:rPr>
              <a:t> Data Hog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fluent.jpeg"/>
          <p:cNvPicPr>
            <a:picLocks noChangeAspect="1"/>
          </p:cNvPicPr>
          <p:nvPr/>
        </p:nvPicPr>
        <p:blipFill>
          <a:blip r:embed="rId5"/>
          <a:stretch>
            <a:fillRect/>
          </a:stretch>
        </p:blipFill>
        <p:spPr>
          <a:xfrm>
            <a:off x="713111" y="2946567"/>
            <a:ext cx="1524000" cy="1464236"/>
          </a:xfrm>
          <a:prstGeom prst="rect">
            <a:avLst/>
          </a:prstGeom>
        </p:spPr>
      </p:pic>
      <p:pic>
        <p:nvPicPr>
          <p:cNvPr id="14" name="Picture 13" descr="nytimes-for-ipad-210.jpg"/>
          <p:cNvPicPr>
            <a:picLocks noChangeAspect="1"/>
          </p:cNvPicPr>
          <p:nvPr/>
        </p:nvPicPr>
        <p:blipFill>
          <a:blip r:embed="rId6"/>
          <a:stretch>
            <a:fillRect/>
          </a:stretch>
        </p:blipFill>
        <p:spPr>
          <a:xfrm>
            <a:off x="2332023" y="2949933"/>
            <a:ext cx="1505146" cy="1505146"/>
          </a:xfrm>
          <a:prstGeom prst="rect">
            <a:avLst/>
          </a:prstGeom>
        </p:spPr>
      </p:pic>
      <p:pic>
        <p:nvPicPr>
          <p:cNvPr id="15" name="Picture 14" descr="k9-mail-android.png"/>
          <p:cNvPicPr>
            <a:picLocks noChangeAspect="1"/>
          </p:cNvPicPr>
          <p:nvPr/>
        </p:nvPicPr>
        <p:blipFill>
          <a:blip r:embed="rId7"/>
          <a:srcRect l="11429" r="46786"/>
          <a:stretch>
            <a:fillRect/>
          </a:stretch>
        </p:blipFill>
        <p:spPr>
          <a:xfrm>
            <a:off x="5282915" y="2831118"/>
            <a:ext cx="1282832" cy="1551459"/>
          </a:xfrm>
          <a:prstGeom prst="rect">
            <a:avLst/>
          </a:prstGeom>
        </p:spPr>
      </p:pic>
      <p:pic>
        <p:nvPicPr>
          <p:cNvPr id="16" name="Picture 15" descr="newsstand_icon.png"/>
          <p:cNvPicPr>
            <a:picLocks noChangeAspect="1"/>
          </p:cNvPicPr>
          <p:nvPr/>
        </p:nvPicPr>
        <p:blipFill>
          <a:blip r:embed="rId8"/>
          <a:stretch>
            <a:fillRect/>
          </a:stretch>
        </p:blipFill>
        <p:spPr>
          <a:xfrm>
            <a:off x="6880764" y="2896680"/>
            <a:ext cx="1409700" cy="140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Mobile </a:t>
            </a:r>
            <a:r>
              <a:rPr lang="en-US" dirty="0" err="1" smtClean="0"/>
              <a:t>Prefetching</a:t>
            </a:r>
            <a:endParaRPr lang="en-US" dirty="0"/>
          </a:p>
        </p:txBody>
      </p:sp>
      <p:sp>
        <p:nvSpPr>
          <p:cNvPr id="3" name="Content Placeholder 2"/>
          <p:cNvSpPr>
            <a:spLocks noGrp="1"/>
          </p:cNvSpPr>
          <p:nvPr>
            <p:ph idx="1"/>
          </p:nvPr>
        </p:nvSpPr>
        <p:spPr/>
        <p:txBody>
          <a:bodyPr>
            <a:normAutofit/>
          </a:bodyPr>
          <a:lstStyle/>
          <a:p>
            <a:r>
              <a:rPr lang="en-US" dirty="0" err="1" smtClean="0"/>
              <a:t>Prefetching</a:t>
            </a:r>
            <a:r>
              <a:rPr lang="en-US" dirty="0" smtClean="0"/>
              <a:t> as a </a:t>
            </a:r>
            <a:r>
              <a:rPr lang="en-US" b="1" dirty="0" smtClean="0"/>
              <a:t>system service</a:t>
            </a:r>
            <a:endParaRPr lang="en-US" dirty="0" smtClean="0"/>
          </a:p>
          <a:p>
            <a:pPr lvl="1"/>
            <a:r>
              <a:rPr lang="en-US" dirty="0" smtClean="0"/>
              <a:t>Handles complexity on behalf of users/apps</a:t>
            </a:r>
          </a:p>
          <a:p>
            <a:pPr lvl="1"/>
            <a:r>
              <a:rPr lang="en-US" dirty="0" smtClean="0"/>
              <a:t>Apps specify </a:t>
            </a:r>
            <a:r>
              <a:rPr lang="en-US" b="1" dirty="0" smtClean="0"/>
              <a:t>what</a:t>
            </a:r>
            <a:r>
              <a:rPr lang="en-US" dirty="0" smtClean="0"/>
              <a:t> and </a:t>
            </a:r>
            <a:r>
              <a:rPr lang="en-US" b="1" dirty="0" smtClean="0"/>
              <a:t>how </a:t>
            </a:r>
            <a:r>
              <a:rPr lang="en-US" dirty="0" smtClean="0"/>
              <a:t>to </a:t>
            </a:r>
            <a:r>
              <a:rPr lang="en-US" dirty="0" err="1" smtClean="0"/>
              <a:t>prefetch</a:t>
            </a:r>
            <a:endParaRPr lang="en-US" dirty="0" smtClean="0"/>
          </a:p>
          <a:p>
            <a:pPr lvl="1"/>
            <a:r>
              <a:rPr lang="en-US" dirty="0" smtClean="0"/>
              <a:t>System decides </a:t>
            </a:r>
            <a:r>
              <a:rPr lang="en-US" b="1" dirty="0" smtClean="0"/>
              <a:t>when </a:t>
            </a:r>
            <a:r>
              <a:rPr lang="en-US" dirty="0" smtClean="0"/>
              <a:t>to </a:t>
            </a:r>
            <a:r>
              <a:rPr lang="en-US" dirty="0" err="1" smtClean="0"/>
              <a:t>prefetch</a:t>
            </a:r>
            <a:endParaRPr lang="en-US" dirty="0" smtClean="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Mobile </a:t>
            </a:r>
            <a:r>
              <a:rPr lang="en-US" dirty="0" err="1" smtClean="0"/>
              <a:t>Prefetching</a:t>
            </a:r>
            <a:endParaRPr lang="en-US" dirty="0"/>
          </a:p>
        </p:txBody>
      </p:sp>
      <p:sp>
        <p:nvSpPr>
          <p:cNvPr id="3" name="Content Placeholder 2"/>
          <p:cNvSpPr>
            <a:spLocks noGrp="1"/>
          </p:cNvSpPr>
          <p:nvPr>
            <p:ph idx="1"/>
          </p:nvPr>
        </p:nvSpPr>
        <p:spPr/>
        <p:txBody>
          <a:bodyPr>
            <a:normAutofit/>
          </a:bodyPr>
          <a:lstStyle/>
          <a:p>
            <a:r>
              <a:rPr lang="en-US" dirty="0" smtClean="0"/>
              <a:t>Tackles the challenges of mobile </a:t>
            </a:r>
            <a:r>
              <a:rPr lang="en-US" dirty="0" err="1" smtClean="0"/>
              <a:t>prefetching</a:t>
            </a:r>
            <a:endParaRPr lang="en-US" dirty="0" smtClean="0"/>
          </a:p>
          <a:p>
            <a:pPr lvl="1"/>
            <a:r>
              <a:rPr lang="en-US" dirty="0" smtClean="0"/>
              <a:t>Balances multiple resources via </a:t>
            </a:r>
            <a:r>
              <a:rPr lang="en-US" b="1" dirty="0" smtClean="0"/>
              <a:t>cost-benefit analysis</a:t>
            </a:r>
            <a:endParaRPr lang="en-US" dirty="0" smtClean="0"/>
          </a:p>
          <a:p>
            <a:pPr lvl="1"/>
            <a:r>
              <a:rPr lang="en-US" dirty="0" smtClean="0"/>
              <a:t>Estimates </a:t>
            </a:r>
            <a:r>
              <a:rPr lang="en-US" b="1" dirty="0" smtClean="0"/>
              <a:t>future </a:t>
            </a:r>
            <a:r>
              <a:rPr lang="en-US" dirty="0" smtClean="0"/>
              <a:t>cost, decides whether to defer</a:t>
            </a:r>
          </a:p>
          <a:p>
            <a:pPr lvl="1"/>
            <a:r>
              <a:rPr lang="en-US" dirty="0" smtClean="0"/>
              <a:t>Tracks </a:t>
            </a:r>
            <a:r>
              <a:rPr lang="en-US" b="1" dirty="0" smtClean="0"/>
              <a:t>accuracy</a:t>
            </a:r>
            <a:r>
              <a:rPr lang="en-US" dirty="0" smtClean="0"/>
              <a:t> of </a:t>
            </a:r>
            <a:r>
              <a:rPr lang="en-US" dirty="0" err="1" smtClean="0"/>
              <a:t>prefetch</a:t>
            </a:r>
            <a:r>
              <a:rPr lang="en-US" dirty="0" smtClean="0"/>
              <a:t> hints</a:t>
            </a:r>
          </a:p>
          <a:p>
            <a:pPr lvl="1"/>
            <a:r>
              <a:rPr lang="en-US" dirty="0" smtClean="0"/>
              <a:t>Keeps </a:t>
            </a:r>
            <a:r>
              <a:rPr lang="en-US" dirty="0" err="1" smtClean="0"/>
              <a:t>prefetching</a:t>
            </a:r>
            <a:r>
              <a:rPr lang="en-US" dirty="0" smtClean="0"/>
              <a:t> from </a:t>
            </a:r>
            <a:r>
              <a:rPr lang="en-US" b="1" dirty="0" smtClean="0"/>
              <a:t>interfering</a:t>
            </a:r>
            <a:r>
              <a:rPr lang="en-US" dirty="0" smtClean="0"/>
              <a:t> with interactive traffic</a:t>
            </a:r>
          </a:p>
          <a:p>
            <a:pPr lvl="1"/>
            <a:r>
              <a:rPr lang="en-US" dirty="0" smtClean="0"/>
              <a:t>Considers </a:t>
            </a:r>
            <a:r>
              <a:rPr lang="en-US" b="1" dirty="0" smtClean="0"/>
              <a:t>batching</a:t>
            </a:r>
            <a:r>
              <a:rPr lang="en-US" dirty="0" smtClean="0"/>
              <a:t> </a:t>
            </a:r>
            <a:r>
              <a:rPr lang="en-US" dirty="0" err="1" smtClean="0"/>
              <a:t>prefetches</a:t>
            </a:r>
            <a:r>
              <a:rPr lang="en-US" dirty="0" smtClean="0"/>
              <a:t> on cellular networks</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r>
              <a:rPr lang="en-US" dirty="0" smtClean="0"/>
              <a:t>IMP Design Challenges</a:t>
            </a:r>
          </a:p>
          <a:p>
            <a:pPr lvl="1"/>
            <a:r>
              <a:rPr lang="en-US" dirty="0" smtClean="0"/>
              <a:t>Balancing multiple resources when </a:t>
            </a:r>
            <a:r>
              <a:rPr lang="en-US" dirty="0" err="1" smtClean="0"/>
              <a:t>prefetching</a:t>
            </a:r>
            <a:endParaRPr lang="en-US" dirty="0" smtClean="0"/>
          </a:p>
          <a:p>
            <a:pPr lvl="1"/>
            <a:r>
              <a:rPr lang="en-US" dirty="0" smtClean="0"/>
              <a:t>Deciding when to </a:t>
            </a:r>
            <a:r>
              <a:rPr lang="en-US" dirty="0" err="1" smtClean="0"/>
              <a:t>prefetch</a:t>
            </a:r>
            <a:endParaRPr lang="en-US" dirty="0" smtClean="0"/>
          </a:p>
          <a:p>
            <a:pPr lvl="1"/>
            <a:r>
              <a:rPr lang="en-US" dirty="0" smtClean="0"/>
              <a:t>Tracking </a:t>
            </a:r>
            <a:r>
              <a:rPr lang="en-US" dirty="0" err="1" smtClean="0"/>
              <a:t>prefetch</a:t>
            </a:r>
            <a:r>
              <a:rPr lang="en-US" dirty="0" smtClean="0"/>
              <a:t> hint accuracy</a:t>
            </a:r>
          </a:p>
          <a:p>
            <a:pPr lvl="1"/>
            <a:r>
              <a:rPr lang="en-US" dirty="0" smtClean="0"/>
              <a:t>Prioritizing interactive traffic over </a:t>
            </a:r>
            <a:r>
              <a:rPr lang="en-US" dirty="0" err="1" smtClean="0"/>
              <a:t>prefetching</a:t>
            </a:r>
            <a:endParaRPr lang="en-US" dirty="0" smtClean="0"/>
          </a:p>
          <a:p>
            <a:pPr lvl="1"/>
            <a:r>
              <a:rPr lang="en-US" dirty="0" smtClean="0"/>
              <a:t>Using cellular networks efficiently</a:t>
            </a:r>
          </a:p>
          <a:p>
            <a:r>
              <a:rPr lang="en-US" dirty="0" smtClean="0"/>
              <a:t>Evaluation</a:t>
            </a:r>
          </a:p>
          <a:p>
            <a:r>
              <a:rPr lang="en-US" dirty="0" smtClean="0"/>
              <a:t>Summary</a:t>
            </a:r>
            <a:endParaRPr lang="en-US" dirty="0"/>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resources</a:t>
            </a:r>
            <a:endParaRPr lang="en-US" dirty="0"/>
          </a:p>
        </p:txBody>
      </p:sp>
      <p:sp>
        <p:nvSpPr>
          <p:cNvPr id="3" name="Content Placeholder 2"/>
          <p:cNvSpPr>
            <a:spLocks noGrp="1"/>
          </p:cNvSpPr>
          <p:nvPr>
            <p:ph idx="1"/>
          </p:nvPr>
        </p:nvSpPr>
        <p:spPr/>
        <p:txBody>
          <a:bodyPr>
            <a:normAutofit lnSpcReduction="10000"/>
          </a:bodyPr>
          <a:lstStyle/>
          <a:p>
            <a:r>
              <a:rPr lang="en-US" b="1" dirty="0" smtClean="0"/>
              <a:t>Performance</a:t>
            </a:r>
            <a:r>
              <a:rPr lang="en-US" dirty="0" smtClean="0"/>
              <a:t> (user time saved)</a:t>
            </a:r>
          </a:p>
          <a:p>
            <a:pPr lvl="1"/>
            <a:r>
              <a:rPr lang="en-US" dirty="0" smtClean="0"/>
              <a:t>Future demand fetch time</a:t>
            </a:r>
          </a:p>
          <a:p>
            <a:pPr lvl="1"/>
            <a:r>
              <a:rPr lang="en-US" dirty="0" smtClean="0"/>
              <a:t>Network bandwidth/latency</a:t>
            </a:r>
          </a:p>
          <a:p>
            <a:r>
              <a:rPr lang="en-US" b="1" dirty="0" smtClean="0"/>
              <a:t>Battery energy</a:t>
            </a:r>
            <a:r>
              <a:rPr lang="en-US" dirty="0" smtClean="0"/>
              <a:t> (spend </a:t>
            </a:r>
            <a:r>
              <a:rPr lang="en-US" i="1" dirty="0" smtClean="0"/>
              <a:t>or</a:t>
            </a:r>
            <a:r>
              <a:rPr lang="en-US" dirty="0" smtClean="0"/>
              <a:t> save)</a:t>
            </a:r>
          </a:p>
          <a:p>
            <a:pPr lvl="1"/>
            <a:r>
              <a:rPr lang="en-US" dirty="0" smtClean="0"/>
              <a:t>Energy spent sending/receiving data</a:t>
            </a:r>
          </a:p>
          <a:p>
            <a:pPr lvl="1"/>
            <a:r>
              <a:rPr lang="en-US" dirty="0" smtClean="0"/>
              <a:t>Network bandwidth/latency</a:t>
            </a:r>
          </a:p>
          <a:p>
            <a:pPr lvl="1"/>
            <a:r>
              <a:rPr lang="en-US" dirty="0" smtClean="0"/>
              <a:t>Wireless radio power models (</a:t>
            </a:r>
            <a:r>
              <a:rPr lang="en-US" dirty="0" err="1" smtClean="0"/>
              <a:t>powertutor.org</a:t>
            </a:r>
            <a:r>
              <a:rPr lang="en-US" dirty="0" smtClean="0"/>
              <a:t>)</a:t>
            </a:r>
          </a:p>
          <a:p>
            <a:r>
              <a:rPr lang="en-US" b="1" dirty="0" smtClean="0"/>
              <a:t>Cellular data</a:t>
            </a:r>
            <a:r>
              <a:rPr lang="en-US" dirty="0" smtClean="0"/>
              <a:t> (spend </a:t>
            </a:r>
            <a:r>
              <a:rPr lang="en-US" i="1" dirty="0" smtClean="0"/>
              <a:t>or</a:t>
            </a:r>
            <a:r>
              <a:rPr lang="en-US" dirty="0" smtClean="0"/>
              <a:t> save)</a:t>
            </a:r>
          </a:p>
          <a:p>
            <a:pPr lvl="1"/>
            <a:r>
              <a:rPr lang="en-US" dirty="0" smtClean="0"/>
              <a:t>Monthly allotment</a:t>
            </a:r>
          </a:p>
          <a:p>
            <a:pPr lvl="1"/>
            <a:r>
              <a:rPr lang="en-US" dirty="0" smtClean="0"/>
              <a:t>Straightforward to track</a:t>
            </a:r>
          </a:p>
        </p:txBody>
      </p:sp>
      <p:sp>
        <p:nvSpPr>
          <p:cNvPr id="4" name="Footer Placeholder 3"/>
          <p:cNvSpPr>
            <a:spLocks noGrp="1"/>
          </p:cNvSpPr>
          <p:nvPr>
            <p:ph type="ftr" sz="quarter" idx="11"/>
          </p:nvPr>
        </p:nvSpPr>
        <p:spPr/>
        <p:txBody>
          <a:bodyPr/>
          <a:lstStyle/>
          <a:p>
            <a:r>
              <a:rPr lang="en-US" smtClean="0"/>
              <a:t>Brett Higgins</a:t>
            </a:r>
            <a:endParaRPr lang="en-US"/>
          </a:p>
        </p:txBody>
      </p:sp>
      <p:sp>
        <p:nvSpPr>
          <p:cNvPr id="5" name="Slide Number Placeholder 4"/>
          <p:cNvSpPr>
            <a:spLocks noGrp="1"/>
          </p:cNvSpPr>
          <p:nvPr>
            <p:ph type="sldNum" sz="quarter" idx="12"/>
          </p:nvPr>
        </p:nvSpPr>
        <p:spPr/>
        <p:txBody>
          <a:bodyPr/>
          <a:lstStyle/>
          <a:p>
            <a:fld id="{66AC3D5E-703E-6945-AD25-7B3D21EB34AE}" type="slidenum">
              <a:rPr lang="en-US" smtClean="0"/>
              <a:pPr/>
              <a:t>9</a:t>
            </a:fld>
            <a:endParaRPr lang="en-US"/>
          </a:p>
        </p:txBody>
      </p:sp>
      <p:pic>
        <p:nvPicPr>
          <p:cNvPr id="15" name="Picture 14" descr="stopwatch.jpg"/>
          <p:cNvPicPr>
            <a:picLocks noChangeAspect="1"/>
          </p:cNvPicPr>
          <p:nvPr/>
        </p:nvPicPr>
        <p:blipFill>
          <a:blip r:embed="rId3"/>
          <a:stretch>
            <a:fillRect/>
          </a:stretch>
        </p:blipFill>
        <p:spPr>
          <a:xfrm>
            <a:off x="7155432" y="1346491"/>
            <a:ext cx="1752230" cy="1752230"/>
          </a:xfrm>
          <a:prstGeom prst="rect">
            <a:avLst/>
          </a:prstGeom>
        </p:spPr>
      </p:pic>
      <p:pic>
        <p:nvPicPr>
          <p:cNvPr id="17" name="Picture 16" descr="battery_full.jpeg"/>
          <p:cNvPicPr>
            <a:picLocks noChangeAspect="1"/>
          </p:cNvPicPr>
          <p:nvPr/>
        </p:nvPicPr>
        <p:blipFill>
          <a:blip r:embed="rId4"/>
          <a:srcRect l="21145" t="27862" r="16805" b="34507"/>
          <a:stretch>
            <a:fillRect/>
          </a:stretch>
        </p:blipFill>
        <p:spPr>
          <a:xfrm rot="16200000">
            <a:off x="7606670" y="3635434"/>
            <a:ext cx="924763" cy="420624"/>
          </a:xfrm>
          <a:prstGeom prst="rect">
            <a:avLst/>
          </a:prstGeom>
        </p:spPr>
      </p:pic>
      <p:pic>
        <p:nvPicPr>
          <p:cNvPr id="18" name="Picture 17" descr="wireless_tower.png"/>
          <p:cNvPicPr>
            <a:picLocks noChangeAspect="1"/>
          </p:cNvPicPr>
          <p:nvPr/>
        </p:nvPicPr>
        <p:blipFill>
          <a:blip r:embed="rId5"/>
          <a:stretch>
            <a:fillRect/>
          </a:stretch>
        </p:blipFill>
        <p:spPr>
          <a:xfrm>
            <a:off x="7587220" y="4724475"/>
            <a:ext cx="1108760" cy="13027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9250</TotalTime>
  <Words>1551</Words>
  <Application>Microsoft Macintosh PowerPoint</Application>
  <PresentationFormat>On-screen Show (4:3)</PresentationFormat>
  <Paragraphs>386</Paragraphs>
  <Slides>27</Slides>
  <Notes>23</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Informed Mobile Prefetching</vt:lpstr>
      <vt:lpstr>Mobile networks can be slow</vt:lpstr>
      <vt:lpstr>Mobile prefetching is complex</vt:lpstr>
      <vt:lpstr>Who should deal with the complexity?</vt:lpstr>
      <vt:lpstr>What apps end up doing</vt:lpstr>
      <vt:lpstr>Informed Mobile Prefetching</vt:lpstr>
      <vt:lpstr>Informed Mobile Prefetching</vt:lpstr>
      <vt:lpstr>Roadmap</vt:lpstr>
      <vt:lpstr>Multiple resources</vt:lpstr>
      <vt:lpstr>How to estimate the future?</vt:lpstr>
      <vt:lpstr>Multiple resources</vt:lpstr>
      <vt:lpstr>“Best” practices?</vt:lpstr>
      <vt:lpstr>Balancing multiple resources</vt:lpstr>
      <vt:lpstr>Weighing benefit and cost</vt:lpstr>
      <vt:lpstr>How to adjust exchange rates?</vt:lpstr>
      <vt:lpstr>Users don’t always want what apps ask for</vt:lpstr>
      <vt:lpstr>Tracking prefetch hint accuracy</vt:lpstr>
      <vt:lpstr>Incorporating prefetch hint accuracy</vt:lpstr>
      <vt:lpstr>Prioritizing interactive traffic</vt:lpstr>
      <vt:lpstr>Energy usage of cellular networks</vt:lpstr>
      <vt:lpstr>Energy usage of cellular networks</vt:lpstr>
      <vt:lpstr>Amortize tail energy via batching</vt:lpstr>
      <vt:lpstr>Recap</vt:lpstr>
      <vt:lpstr>Evaluation</vt:lpstr>
      <vt:lpstr>Evaluation Results: Email</vt:lpstr>
      <vt:lpstr>Benefit of prefetch classes (news)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Intentional Networking: Opportunistic Exploitation of Mobile Network Diversity</dc:title>
  <dc:creator>Brett Higgins</dc:creator>
  <cp:lastModifiedBy>Brett Higgins</cp:lastModifiedBy>
  <cp:revision>1129</cp:revision>
  <dcterms:created xsi:type="dcterms:W3CDTF">2012-07-03T16:33:37Z</dcterms:created>
  <dcterms:modified xsi:type="dcterms:W3CDTF">2012-07-03T16:37:36Z</dcterms:modified>
</cp:coreProperties>
</file>