
<file path=[Content_Types].xml><?xml version="1.0" encoding="utf-8"?>
<Types xmlns="http://schemas.openxmlformats.org/package/2006/content-types">
  <Override PartName="/ppt/charts/chart13.xml" ContentType="application/vnd.openxmlformats-officedocument.drawingml.chart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charts/chart12.xml" ContentType="application/vnd.openxmlformats-officedocument.drawingml.char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slides/slide20.xml" ContentType="application/vnd.openxmlformats-officedocument.presentationml.slide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charts/chart11.xml" ContentType="application/vnd.openxmlformats-officedocument.drawingml.char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0.xml" ContentType="application/vnd.openxmlformats-officedocument.drawingml.char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charts/chart15.xml" ContentType="application/vnd.openxmlformats-officedocument.drawingml.char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charts/chart14.xml" ContentType="application/vnd.openxmlformats-officedocument.drawingml.char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3" r:id="rId4"/>
    <p:sldId id="303" r:id="rId5"/>
    <p:sldId id="265" r:id="rId6"/>
    <p:sldId id="273" r:id="rId7"/>
    <p:sldId id="283" r:id="rId8"/>
    <p:sldId id="284" r:id="rId9"/>
    <p:sldId id="285" r:id="rId10"/>
    <p:sldId id="300" r:id="rId11"/>
    <p:sldId id="286" r:id="rId12"/>
    <p:sldId id="290" r:id="rId13"/>
    <p:sldId id="287" r:id="rId14"/>
    <p:sldId id="292" r:id="rId15"/>
    <p:sldId id="276" r:id="rId16"/>
    <p:sldId id="267" r:id="rId17"/>
    <p:sldId id="304" r:id="rId18"/>
    <p:sldId id="277" r:id="rId19"/>
    <p:sldId id="258" r:id="rId20"/>
    <p:sldId id="259" r:id="rId21"/>
    <p:sldId id="262" r:id="rId22"/>
    <p:sldId id="305" r:id="rId23"/>
    <p:sldId id="306" r:id="rId24"/>
    <p:sldId id="297" r:id="rId25"/>
    <p:sldId id="299" r:id="rId26"/>
    <p:sldId id="281" r:id="rId27"/>
    <p:sldId id="260" r:id="rId28"/>
    <p:sldId id="261" r:id="rId29"/>
    <p:sldId id="278" r:id="rId30"/>
    <p:sldId id="279" r:id="rId31"/>
    <p:sldId id="280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700"/>
    <a:srgbClr val="FFF0A6"/>
    <a:srgbClr val="F9EB9C"/>
    <a:srgbClr val="181818"/>
    <a:srgbClr val="CE4642"/>
    <a:srgbClr val="4982CE"/>
    <a:srgbClr val="68CE56"/>
    <a:srgbClr val="FEFEFE"/>
    <a:srgbClr val="85FF6B"/>
    <a:srgbClr val="88A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09" autoAdjust="0"/>
    <p:restoredTop sz="83117" autoAdjust="0"/>
  </p:normalViewPr>
  <p:slideViewPr>
    <p:cSldViewPr snapToObjects="1">
      <p:cViewPr varScale="1">
        <p:scale>
          <a:sx n="94" d="100"/>
          <a:sy n="94" d="100"/>
        </p:scale>
        <p:origin x="-1200" y="-11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275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tbird_eval:mobicom2010_benchmarks_tbir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tbird_eval:mobicom2010_benchmarks_tbir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tbird_eval:mobicom2010_benchmarks_tbir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tbird_eval:mobicom2010_benchmarks_tbir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On-demand</a:t>
            </a:r>
            <a:r>
              <a:rPr lang="en-US" baseline="0"/>
              <a:t> fetch time</a:t>
            </a:r>
            <a:endParaRPr lang="en-US"/>
          </a:p>
        </c:rich>
      </c:tx>
      <c:layout>
        <c:manualLayout>
          <c:xMode val="edge"/>
          <c:yMode val="edge"/>
          <c:x val="0.0912960921095885"/>
          <c:y val="0.0017444981213097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Sheet1!$A$1</c:f>
              <c:strCache>
                <c:ptCount val="1"/>
                <c:pt idx="0">
                  <c:v>Best bandwidth</c:v>
                </c:pt>
              </c:strCache>
            </c:strRef>
          </c:tx>
          <c:errBars>
            <c:errBarType val="both"/>
            <c:errValType val="fixedVal"/>
            <c:val val="2.12"/>
          </c:errBars>
          <c:val>
            <c:numRef>
              <c:f>Sheet1!$G$2</c:f>
              <c:numCache>
                <c:formatCode>0.00</c:formatCode>
                <c:ptCount val="1"/>
                <c:pt idx="0">
                  <c:v>57.14820968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Best latency</c:v>
                </c:pt>
              </c:strCache>
            </c:strRef>
          </c:tx>
          <c:errBars>
            <c:errBarType val="both"/>
            <c:errValType val="fixedVal"/>
            <c:val val="1.54"/>
          </c:errBars>
          <c:val>
            <c:numRef>
              <c:f>Sheet1!$H$2</c:f>
              <c:numCache>
                <c:formatCode>0.00</c:formatCode>
                <c:ptCount val="1"/>
                <c:pt idx="0">
                  <c:v>60.24941728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Aggregate</c:v>
                </c:pt>
              </c:strCache>
            </c:strRef>
          </c:tx>
          <c:errBars>
            <c:errBarType val="both"/>
            <c:errValType val="fixedVal"/>
            <c:val val="1.31"/>
          </c:errBars>
          <c:val>
            <c:numRef>
              <c:f>Sheet1!$I$2</c:f>
              <c:numCache>
                <c:formatCode>0.00</c:formatCode>
                <c:ptCount val="1"/>
                <c:pt idx="0">
                  <c:v>40.30219088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Intentional Networking</c:v>
                </c:pt>
              </c:strCache>
            </c:strRef>
          </c:tx>
          <c:errBars>
            <c:errBarType val="both"/>
            <c:errValType val="fixedVal"/>
            <c:val val="1.0"/>
          </c:errBars>
          <c:val>
            <c:numRef>
              <c:f>Sheet1!$J$2</c:f>
              <c:numCache>
                <c:formatCode>0.00</c:formatCode>
                <c:ptCount val="1"/>
                <c:pt idx="0">
                  <c:v>5.658189999999974</c:v>
                </c:pt>
              </c:numCache>
            </c:numRef>
          </c:val>
        </c:ser>
        <c:axId val="492246968"/>
        <c:axId val="492250184"/>
      </c:barChart>
      <c:catAx>
        <c:axId val="492246968"/>
        <c:scaling>
          <c:orientation val="minMax"/>
        </c:scaling>
        <c:delete val="1"/>
        <c:axPos val="b"/>
        <c:tickLblPos val="nextTo"/>
        <c:crossAx val="492250184"/>
        <c:crosses val="autoZero"/>
        <c:auto val="1"/>
        <c:lblAlgn val="ctr"/>
        <c:lblOffset val="100"/>
      </c:catAx>
      <c:valAx>
        <c:axId val="492250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246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007211381683"/>
          <c:y val="0.14148608839354"/>
          <c:w val="0.308315784543613"/>
          <c:h val="0.7861367872494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252869531245701"/>
          <c:y val="0.0637554585152838"/>
          <c:w val="0.747130468754299"/>
          <c:h val="0.894323144104803"/>
        </c:manualLayout>
      </c:layout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1"/>
          </c:errBars>
          <c:val>
            <c:numRef>
              <c:f>multiprocess_bursty2!$D$73</c:f>
              <c:numCache>
                <c:formatCode>0.00</c:formatCode>
                <c:ptCount val="1"/>
                <c:pt idx="0">
                  <c:v>5.402756394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2"/>
          </c:errBars>
          <c:val>
            <c:numRef>
              <c:f>multiprocess_bursty2!$F$73</c:f>
              <c:numCache>
                <c:formatCode>0.00</c:formatCode>
                <c:ptCount val="1"/>
                <c:pt idx="0">
                  <c:v>5.607320577799953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3"/>
          </c:errBars>
          <c:val>
            <c:numRef>
              <c:f>multiprocess_bursty2!$H$73</c:f>
              <c:numCache>
                <c:formatCode>0.00</c:formatCode>
                <c:ptCount val="1"/>
                <c:pt idx="0">
                  <c:v>6.609256643000001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3"/>
          </c:errBars>
          <c:val>
            <c:numRef>
              <c:f>multiprocess_bursty2!$J$73</c:f>
              <c:numCache>
                <c:formatCode>0.00</c:formatCode>
                <c:ptCount val="1"/>
                <c:pt idx="0">
                  <c:v>6.968923080999999</c:v>
                </c:pt>
              </c:numCache>
            </c:numRef>
          </c:val>
        </c:ser>
        <c:axId val="491787128"/>
        <c:axId val="491790344"/>
      </c:barChart>
      <c:catAx>
        <c:axId val="491787128"/>
        <c:scaling>
          <c:orientation val="minMax"/>
        </c:scaling>
        <c:delete val="1"/>
        <c:axPos val="b"/>
        <c:tickLblPos val="nextTo"/>
        <c:crossAx val="491790344"/>
        <c:crosses val="autoZero"/>
        <c:auto val="1"/>
        <c:lblAlgn val="ctr"/>
        <c:lblOffset val="100"/>
      </c:catAx>
      <c:valAx>
        <c:axId val="491790344"/>
        <c:scaling>
          <c:orientation val="minMax"/>
          <c:min val="0.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178712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On-demand</a:t>
            </a:r>
            <a:r>
              <a:rPr lang="en-US" baseline="0"/>
              <a:t> fetch time</a:t>
            </a:r>
            <a:endParaRPr lang="en-US"/>
          </a:p>
        </c:rich>
      </c:tx>
      <c:layout>
        <c:manualLayout>
          <c:xMode val="edge"/>
          <c:yMode val="edge"/>
          <c:x val="0.0987381579561104"/>
          <c:y val="0.00173347790436848"/>
        </c:manualLayout>
      </c:layout>
    </c:title>
    <c:plotArea>
      <c:layout>
        <c:manualLayout>
          <c:layoutTarget val="inner"/>
          <c:xMode val="edge"/>
          <c:yMode val="edge"/>
          <c:x val="0.160292973209179"/>
          <c:y val="0.139650967739548"/>
          <c:w val="0.430505091178387"/>
          <c:h val="0.823422093675475"/>
        </c:manualLayout>
      </c:layout>
      <c:barChart>
        <c:barDir val="col"/>
        <c:grouping val="clustered"/>
        <c:ser>
          <c:idx val="0"/>
          <c:order val="0"/>
          <c:tx>
            <c:strRef>
              <c:f>Sheet1!$A$1</c:f>
              <c:strCache>
                <c:ptCount val="1"/>
                <c:pt idx="0">
                  <c:v>Best bandwidth</c:v>
                </c:pt>
              </c:strCache>
            </c:strRef>
          </c:tx>
          <c:errBars>
            <c:errBarType val="both"/>
            <c:errValType val="fixedVal"/>
            <c:val val="0.02"/>
          </c:errBars>
          <c:val>
            <c:numRef>
              <c:f>Sheet1!$A$2</c:f>
              <c:numCache>
                <c:formatCode>0.00</c:formatCode>
                <c:ptCount val="1"/>
                <c:pt idx="0">
                  <c:v>54.0680264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Best latency</c:v>
                </c:pt>
              </c:strCache>
            </c:strRef>
          </c:tx>
          <c:errBars>
            <c:errBarType val="both"/>
            <c:errValType val="fixedVal"/>
            <c:val val="0.01"/>
          </c:errBars>
          <c:val>
            <c:numRef>
              <c:f>Sheet1!$B$2</c:f>
              <c:numCache>
                <c:formatCode>0.00</c:formatCode>
                <c:ptCount val="1"/>
                <c:pt idx="0">
                  <c:v>54.9679198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Aggregate</c:v>
                </c:pt>
              </c:strCache>
            </c:strRef>
          </c:tx>
          <c:errBars>
            <c:errBarType val="both"/>
            <c:errValType val="fixedVal"/>
            <c:val val="0.83"/>
          </c:errBars>
          <c:val>
            <c:numRef>
              <c:f>Sheet1!$C$2</c:f>
              <c:numCache>
                <c:formatCode>0.00</c:formatCode>
                <c:ptCount val="1"/>
                <c:pt idx="0">
                  <c:v>48.2614382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Intentional Networking</c:v>
                </c:pt>
              </c:strCache>
            </c:strRef>
          </c:tx>
          <c:errBars>
            <c:errBarType val="both"/>
            <c:errValType val="fixedVal"/>
            <c:val val="0.2"/>
          </c:errBars>
          <c:val>
            <c:numRef>
              <c:f>Sheet1!$D$2</c:f>
              <c:numCache>
                <c:formatCode>0.00</c:formatCode>
                <c:ptCount val="1"/>
                <c:pt idx="0">
                  <c:v>4.290917439999975</c:v>
                </c:pt>
              </c:numCache>
            </c:numRef>
          </c:val>
        </c:ser>
        <c:axId val="490769224"/>
        <c:axId val="490772440"/>
      </c:barChart>
      <c:catAx>
        <c:axId val="490769224"/>
        <c:scaling>
          <c:orientation val="minMax"/>
        </c:scaling>
        <c:delete val="1"/>
        <c:axPos val="b"/>
        <c:tickLblPos val="nextTo"/>
        <c:crossAx val="490772440"/>
        <c:crosses val="autoZero"/>
        <c:auto val="1"/>
        <c:lblAlgn val="ctr"/>
        <c:lblOffset val="100"/>
      </c:catAx>
      <c:valAx>
        <c:axId val="4907724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</c:title>
        <c:numFmt formatCode="0" sourceLinked="0"/>
        <c:tickLblPos val="nextTo"/>
        <c:crossAx val="490769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035375549741"/>
          <c:y val="0.158036988263207"/>
          <c:w val="0.327504228643814"/>
          <c:h val="0.759794097293628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BG fetch time</a:t>
            </a:r>
          </a:p>
        </c:rich>
      </c:tx>
      <c:layout>
        <c:manualLayout>
          <c:xMode val="edge"/>
          <c:yMode val="edge"/>
          <c:x val="0.266561292408435"/>
          <c:y val="0.0"/>
        </c:manualLayout>
      </c:layout>
    </c:title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1"/>
          </c:errBars>
          <c:val>
            <c:numRef>
              <c:f>Sheet1!$A$6</c:f>
              <c:numCache>
                <c:formatCode>0.00</c:formatCode>
                <c:ptCount val="1"/>
                <c:pt idx="0">
                  <c:v>328.7379999999989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3"/>
          </c:errBars>
          <c:val>
            <c:numRef>
              <c:f>Sheet1!$B$6</c:f>
              <c:numCache>
                <c:formatCode>0.00</c:formatCode>
                <c:ptCount val="1"/>
                <c:pt idx="0">
                  <c:v>331.119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4"/>
          </c:errBars>
          <c:val>
            <c:numRef>
              <c:f>Sheet1!$C$6</c:f>
              <c:numCache>
                <c:formatCode>0.00</c:formatCode>
                <c:ptCount val="1"/>
                <c:pt idx="0">
                  <c:v>321.0602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54"/>
          </c:errBars>
          <c:val>
            <c:numRef>
              <c:f>Sheet1!$D$6</c:f>
              <c:numCache>
                <c:formatCode>0.00</c:formatCode>
                <c:ptCount val="1"/>
                <c:pt idx="0">
                  <c:v>324.5464</c:v>
                </c:pt>
              </c:numCache>
            </c:numRef>
          </c:val>
        </c:ser>
        <c:axId val="490791528"/>
        <c:axId val="490794664"/>
      </c:barChart>
      <c:catAx>
        <c:axId val="490791528"/>
        <c:scaling>
          <c:orientation val="minMax"/>
        </c:scaling>
        <c:delete val="1"/>
        <c:axPos val="b"/>
        <c:tickLblPos val="nextTo"/>
        <c:crossAx val="490794664"/>
        <c:crosses val="autoZero"/>
        <c:auto val="1"/>
        <c:lblAlgn val="ctr"/>
        <c:lblOffset val="100"/>
      </c:catAx>
      <c:valAx>
        <c:axId val="490794664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</c:title>
        <c:numFmt formatCode="0" sourceLinked="0"/>
        <c:tickLblPos val="nextTo"/>
        <c:crossAx val="490791528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Urgent update time</a:t>
            </a:r>
          </a:p>
        </c:rich>
      </c:tx>
      <c:layout>
        <c:manualLayout>
          <c:xMode val="edge"/>
          <c:yMode val="edge"/>
          <c:x val="0.199591426071741"/>
          <c:y val="0.00174449812130971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0.25"/>
          </c:errBars>
          <c:val>
            <c:numRef>
              <c:f>Bursty2!$B$44</c:f>
              <c:numCache>
                <c:formatCode>0.00</c:formatCode>
                <c:ptCount val="1"/>
                <c:pt idx="0">
                  <c:v>2.4627086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0.15"/>
          </c:errBars>
          <c:val>
            <c:numRef>
              <c:f>Bursty2!$D$44</c:f>
              <c:numCache>
                <c:formatCode>0.00</c:formatCode>
                <c:ptCount val="1"/>
                <c:pt idx="0">
                  <c:v>2.5462692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29"/>
          </c:errBars>
          <c:val>
            <c:numRef>
              <c:f>Bursty2!$F$44</c:f>
              <c:numCache>
                <c:formatCode>0.00</c:formatCode>
                <c:ptCount val="1"/>
                <c:pt idx="0">
                  <c:v>2.958645799999998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16"/>
          </c:errBars>
          <c:val>
            <c:numRef>
              <c:f>Bursty2!$H$44</c:f>
              <c:numCache>
                <c:formatCode>0.00</c:formatCode>
                <c:ptCount val="1"/>
                <c:pt idx="0">
                  <c:v>0.764529</c:v>
                </c:pt>
              </c:numCache>
            </c:numRef>
          </c:val>
        </c:ser>
        <c:axId val="490875784"/>
        <c:axId val="490879144"/>
      </c:barChart>
      <c:catAx>
        <c:axId val="490875784"/>
        <c:scaling>
          <c:orientation val="minMax"/>
        </c:scaling>
        <c:delete val="1"/>
        <c:axPos val="b"/>
        <c:tickLblPos val="nextTo"/>
        <c:crossAx val="490879144"/>
        <c:crosses val="autoZero"/>
        <c:auto val="1"/>
        <c:lblAlgn val="ctr"/>
        <c:lblOffset val="100"/>
      </c:catAx>
      <c:valAx>
        <c:axId val="490879144"/>
        <c:scaling>
          <c:orientation val="minMax"/>
          <c:max val="7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Time </a:t>
                </a:r>
                <a:r>
                  <a:rPr lang="en-US" sz="1600" dirty="0"/>
                  <a:t>(seconds)</a:t>
                </a:r>
              </a:p>
            </c:rich>
          </c:tx>
        </c:title>
        <c:numFmt formatCode="0" sourceLinked="0"/>
        <c:tickLblPos val="nextTo"/>
        <c:crossAx val="490875784"/>
        <c:crosses val="autoZero"/>
        <c:crossBetween val="between"/>
      </c:valAx>
    </c:plotArea>
    <c:legend>
      <c:legendPos val="r"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BG throughput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3"/>
          </c:errBars>
          <c:val>
            <c:numRef>
              <c:f>Bursty2!$C$50</c:f>
              <c:numCache>
                <c:formatCode>0.00</c:formatCode>
                <c:ptCount val="1"/>
                <c:pt idx="0">
                  <c:v>6.4455601246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3"/>
          </c:errBars>
          <c:val>
            <c:numRef>
              <c:f>Bursty2!$E$50</c:f>
              <c:numCache>
                <c:formatCode>0.00</c:formatCode>
                <c:ptCount val="1"/>
                <c:pt idx="0">
                  <c:v>6.452234527799966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"/>
          </c:errBars>
          <c:val>
            <c:numRef>
              <c:f>Bursty2!$G$50</c:f>
              <c:numCache>
                <c:formatCode>0.00</c:formatCode>
                <c:ptCount val="1"/>
                <c:pt idx="0">
                  <c:v>6.565377486199996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2"/>
          </c:errBars>
          <c:val>
            <c:numRef>
              <c:f>Bursty2!$I$50</c:f>
              <c:numCache>
                <c:formatCode>0.00</c:formatCode>
                <c:ptCount val="1"/>
                <c:pt idx="0">
                  <c:v>6.660832941999965</c:v>
                </c:pt>
              </c:numCache>
            </c:numRef>
          </c:val>
        </c:ser>
        <c:axId val="490852440"/>
        <c:axId val="490855752"/>
      </c:barChart>
      <c:catAx>
        <c:axId val="490852440"/>
        <c:scaling>
          <c:orientation val="minMax"/>
        </c:scaling>
        <c:delete val="1"/>
        <c:axPos val="b"/>
        <c:tickLblPos val="nextTo"/>
        <c:crossAx val="490855752"/>
        <c:crosses val="autoZero"/>
        <c:auto val="1"/>
        <c:lblAlgn val="ctr"/>
        <c:lblOffset val="100"/>
      </c:catAx>
      <c:valAx>
        <c:axId val="490855752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Throughput (KB/sec)</a:t>
                </a:r>
              </a:p>
            </c:rich>
          </c:tx>
        </c:title>
        <c:numFmt formatCode="0" sourceLinked="0"/>
        <c:tickLblPos val="nextTo"/>
        <c:crossAx val="49085244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Urgent update time</a:t>
            </a:r>
          </a:p>
        </c:rich>
      </c:tx>
      <c:layout>
        <c:manualLayout>
          <c:xMode val="edge"/>
          <c:yMode val="edge"/>
          <c:x val="0.155146981627297"/>
          <c:y val="0.00174449812130971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0.14"/>
          </c:errBars>
          <c:val>
            <c:numRef>
              <c:f>Bursty2!$B$61</c:f>
              <c:numCache>
                <c:formatCode>0.00</c:formatCode>
                <c:ptCount val="1"/>
                <c:pt idx="0">
                  <c:v>6.522192199999997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0.0"/>
          </c:errBars>
          <c:val>
            <c:numRef>
              <c:f>Bursty2!$D$61</c:f>
              <c:numCache>
                <c:formatCode>0.00</c:formatCode>
                <c:ptCount val="1"/>
                <c:pt idx="0">
                  <c:v>2.7488058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22"/>
          </c:errBars>
          <c:val>
            <c:numRef>
              <c:f>Bursty2!$F$61</c:f>
              <c:numCache>
                <c:formatCode>0.00</c:formatCode>
                <c:ptCount val="1"/>
                <c:pt idx="0">
                  <c:v>2.6256104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03"/>
          </c:errBars>
          <c:val>
            <c:numRef>
              <c:f>Bursty2!$H$61</c:f>
              <c:numCache>
                <c:formatCode>0.00</c:formatCode>
                <c:ptCount val="1"/>
                <c:pt idx="0">
                  <c:v>1.352272</c:v>
                </c:pt>
              </c:numCache>
            </c:numRef>
          </c:val>
        </c:ser>
        <c:axId val="491024024"/>
        <c:axId val="491027496"/>
      </c:barChart>
      <c:catAx>
        <c:axId val="491024024"/>
        <c:scaling>
          <c:orientation val="minMax"/>
        </c:scaling>
        <c:delete val="1"/>
        <c:axPos val="b"/>
        <c:tickLblPos val="nextTo"/>
        <c:crossAx val="491027496"/>
        <c:crosses val="autoZero"/>
        <c:auto val="1"/>
        <c:lblAlgn val="ctr"/>
        <c:lblOffset val="100"/>
      </c:catAx>
      <c:valAx>
        <c:axId val="491027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</c:title>
        <c:numFmt formatCode="0" sourceLinked="0"/>
        <c:tickLblPos val="nextTo"/>
        <c:crossAx val="491024024"/>
        <c:crosses val="autoZero"/>
        <c:crossBetween val="between"/>
      </c:valAx>
    </c:plotArea>
    <c:legend>
      <c:legendPos val="r"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BG throughput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"/>
          </c:errBars>
          <c:val>
            <c:numRef>
              <c:f>Bursty2!$C$68</c:f>
              <c:numCache>
                <c:formatCode>0.00</c:formatCode>
                <c:ptCount val="1"/>
                <c:pt idx="0">
                  <c:v>5.4386610316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2"/>
          </c:errBars>
          <c:val>
            <c:numRef>
              <c:f>Bursty2!$E$68</c:f>
              <c:numCache>
                <c:formatCode>0.00</c:formatCode>
                <c:ptCount val="1"/>
                <c:pt idx="0">
                  <c:v>5.622177314799969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1"/>
          </c:errBars>
          <c:val>
            <c:numRef>
              <c:f>Bursty2!$G$68</c:f>
              <c:numCache>
                <c:formatCode>0.00</c:formatCode>
                <c:ptCount val="1"/>
                <c:pt idx="0">
                  <c:v>6.574318531599975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9"/>
          </c:errBars>
          <c:val>
            <c:numRef>
              <c:f>Bursty2!$I$68</c:f>
              <c:numCache>
                <c:formatCode>0.00</c:formatCode>
                <c:ptCount val="1"/>
                <c:pt idx="0">
                  <c:v>7.0014041966</c:v>
                </c:pt>
              </c:numCache>
            </c:numRef>
          </c:val>
        </c:ser>
        <c:axId val="491000456"/>
        <c:axId val="491003944"/>
      </c:barChart>
      <c:catAx>
        <c:axId val="491000456"/>
        <c:scaling>
          <c:orientation val="minMax"/>
        </c:scaling>
        <c:delete val="1"/>
        <c:axPos val="b"/>
        <c:tickLblPos val="nextTo"/>
        <c:crossAx val="491003944"/>
        <c:crosses val="autoZero"/>
        <c:auto val="1"/>
        <c:lblAlgn val="ctr"/>
        <c:lblOffset val="100"/>
      </c:catAx>
      <c:valAx>
        <c:axId val="491003944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Throughput (KB/sec)</a:t>
                </a:r>
              </a:p>
            </c:rich>
          </c:tx>
        </c:title>
        <c:numFmt formatCode="0" sourceLinked="0"/>
        <c:tickLblPos val="nextTo"/>
        <c:crossAx val="491000456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0.25"/>
          </c:errBars>
          <c:val>
            <c:numRef>
              <c:f>Bursty2!$B$44</c:f>
              <c:numCache>
                <c:formatCode>0.00</c:formatCode>
                <c:ptCount val="1"/>
                <c:pt idx="0">
                  <c:v>2.4627086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0.15"/>
          </c:errBars>
          <c:val>
            <c:numRef>
              <c:f>Bursty2!$D$44</c:f>
              <c:numCache>
                <c:formatCode>0.00</c:formatCode>
                <c:ptCount val="1"/>
                <c:pt idx="0">
                  <c:v>2.5462692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29"/>
          </c:errBars>
          <c:val>
            <c:numRef>
              <c:f>Bursty2!$F$44</c:f>
              <c:numCache>
                <c:formatCode>0.00</c:formatCode>
                <c:ptCount val="1"/>
                <c:pt idx="0">
                  <c:v>2.958645799999998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16"/>
          </c:errBars>
          <c:val>
            <c:numRef>
              <c:f>Bursty2!$H$44</c:f>
              <c:numCache>
                <c:formatCode>0.00</c:formatCode>
                <c:ptCount val="1"/>
                <c:pt idx="0">
                  <c:v>0.764529</c:v>
                </c:pt>
              </c:numCache>
            </c:numRef>
          </c:val>
        </c:ser>
        <c:axId val="491168328"/>
        <c:axId val="491171624"/>
      </c:barChart>
      <c:catAx>
        <c:axId val="491168328"/>
        <c:scaling>
          <c:orientation val="minMax"/>
        </c:scaling>
        <c:delete val="1"/>
        <c:axPos val="b"/>
        <c:tickLblPos val="nextTo"/>
        <c:crossAx val="491171624"/>
        <c:crosses val="autoZero"/>
        <c:auto val="1"/>
        <c:lblAlgn val="ctr"/>
        <c:lblOffset val="100"/>
      </c:catAx>
      <c:valAx>
        <c:axId val="491171624"/>
        <c:scaling>
          <c:orientation val="minMax"/>
          <c:max val="7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</c:title>
        <c:numFmt formatCode="0" sourceLinked="0"/>
        <c:tickLblPos val="nextTo"/>
        <c:crossAx val="491168328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181741855797437"/>
          <c:y val="0.0480349344978166"/>
          <c:w val="0.379042457928053"/>
          <c:h val="0.903930131004367"/>
        </c:manualLayout>
      </c:layout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0.51"/>
          </c:errBars>
          <c:val>
            <c:numRef>
              <c:f>multiprocess_bursty2!$C$48</c:f>
              <c:numCache>
                <c:formatCode>0.00</c:formatCode>
                <c:ptCount val="1"/>
                <c:pt idx="0">
                  <c:v>4.803894199999998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0.32"/>
          </c:errBars>
          <c:val>
            <c:numRef>
              <c:f>multiprocess_bursty2!$E$48</c:f>
              <c:numCache>
                <c:formatCode>0.00</c:formatCode>
                <c:ptCount val="1"/>
                <c:pt idx="0">
                  <c:v>5.819112599999975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4"/>
          </c:errBars>
          <c:val>
            <c:numRef>
              <c:f>multiprocess_bursty2!$G$48</c:f>
              <c:numCache>
                <c:formatCode>0.00</c:formatCode>
                <c:ptCount val="1"/>
                <c:pt idx="0">
                  <c:v>5.5010362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1"/>
          </c:errBars>
          <c:val>
            <c:numRef>
              <c:f>multiprocess_bursty2!$I$48</c:f>
              <c:numCache>
                <c:formatCode>0.00</c:formatCode>
                <c:ptCount val="1"/>
                <c:pt idx="0">
                  <c:v>0.7849442</c:v>
                </c:pt>
              </c:numCache>
            </c:numRef>
          </c:val>
        </c:ser>
        <c:axId val="491128744"/>
        <c:axId val="490844456"/>
      </c:barChart>
      <c:catAx>
        <c:axId val="491128744"/>
        <c:scaling>
          <c:orientation val="minMax"/>
        </c:scaling>
        <c:delete val="1"/>
        <c:axPos val="b"/>
        <c:tickLblPos val="nextTo"/>
        <c:crossAx val="490844456"/>
        <c:crosses val="autoZero"/>
        <c:auto val="1"/>
        <c:lblAlgn val="ctr"/>
        <c:lblOffset val="100"/>
      </c:catAx>
      <c:valAx>
        <c:axId val="490844456"/>
        <c:scaling>
          <c:orientation val="minMax"/>
        </c:scaling>
        <c:axPos val="l"/>
        <c:majorGridlines/>
        <c:numFmt formatCode="0" sourceLinked="0"/>
        <c:tickLblPos val="nextTo"/>
        <c:crossAx val="491128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6862745098039"/>
          <c:y val="0.136161331361964"/>
          <c:w val="0.443137254901961"/>
          <c:h val="0.72767733727607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3"/>
          </c:errBars>
          <c:val>
            <c:numRef>
              <c:f>Bursty2!$C$50</c:f>
              <c:numCache>
                <c:formatCode>0.00</c:formatCode>
                <c:ptCount val="1"/>
                <c:pt idx="0">
                  <c:v>6.4455601246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3"/>
          </c:errBars>
          <c:val>
            <c:numRef>
              <c:f>Bursty2!$E$50</c:f>
              <c:numCache>
                <c:formatCode>0.00</c:formatCode>
                <c:ptCount val="1"/>
                <c:pt idx="0">
                  <c:v>6.452234527799966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"/>
          </c:errBars>
          <c:val>
            <c:numRef>
              <c:f>Bursty2!$G$50</c:f>
              <c:numCache>
                <c:formatCode>0.00</c:formatCode>
                <c:ptCount val="1"/>
                <c:pt idx="0">
                  <c:v>6.565377486199996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2"/>
          </c:errBars>
          <c:val>
            <c:numRef>
              <c:f>Bursty2!$I$50</c:f>
              <c:numCache>
                <c:formatCode>0.00</c:formatCode>
                <c:ptCount val="1"/>
                <c:pt idx="0">
                  <c:v>6.660832941999965</c:v>
                </c:pt>
              </c:numCache>
            </c:numRef>
          </c:val>
        </c:ser>
        <c:axId val="491117960"/>
        <c:axId val="491080424"/>
      </c:barChart>
      <c:catAx>
        <c:axId val="491117960"/>
        <c:scaling>
          <c:orientation val="minMax"/>
        </c:scaling>
        <c:delete val="1"/>
        <c:axPos val="b"/>
        <c:tickLblPos val="nextTo"/>
        <c:crossAx val="491080424"/>
        <c:crosses val="autoZero"/>
        <c:auto val="1"/>
        <c:lblAlgn val="ctr"/>
        <c:lblOffset val="100"/>
      </c:catAx>
      <c:valAx>
        <c:axId val="491080424"/>
        <c:scaling>
          <c:orientation val="minMax"/>
          <c:max val="7.0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Throughput (KB/sec)</a:t>
                </a:r>
              </a:p>
            </c:rich>
          </c:tx>
        </c:title>
        <c:numFmt formatCode="0" sourceLinked="0"/>
        <c:tickLblPos val="nextTo"/>
        <c:crossAx val="49111796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BG fetch time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50939845496106"/>
          <c:y val="0.156029898304531"/>
          <c:w val="0.667087289199751"/>
          <c:h val="0.807139009821009"/>
        </c:manualLayout>
      </c:layout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6.189999999999999"/>
          </c:errBars>
          <c:val>
            <c:numRef>
              <c:f>Sheet1!$G$7</c:f>
              <c:numCache>
                <c:formatCode>0.00</c:formatCode>
                <c:ptCount val="1"/>
                <c:pt idx="0">
                  <c:v>345.3172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17"/>
          </c:errBars>
          <c:val>
            <c:numRef>
              <c:f>Sheet1!$H$7</c:f>
              <c:numCache>
                <c:formatCode>0.00</c:formatCode>
                <c:ptCount val="1"/>
                <c:pt idx="0">
                  <c:v>354.7932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4"/>
          </c:errBars>
          <c:val>
            <c:numRef>
              <c:f>Sheet1!$I$7</c:f>
              <c:numCache>
                <c:formatCode>0.00</c:formatCode>
                <c:ptCount val="1"/>
                <c:pt idx="0">
                  <c:v>312.2356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82"/>
          </c:errBars>
          <c:val>
            <c:numRef>
              <c:f>Sheet1!$J$7</c:f>
              <c:numCache>
                <c:formatCode>0.00</c:formatCode>
                <c:ptCount val="1"/>
                <c:pt idx="0">
                  <c:v>320.6322</c:v>
                </c:pt>
              </c:numCache>
            </c:numRef>
          </c:val>
        </c:ser>
        <c:axId val="492339064"/>
        <c:axId val="492342280"/>
      </c:barChart>
      <c:catAx>
        <c:axId val="492339064"/>
        <c:scaling>
          <c:orientation val="minMax"/>
        </c:scaling>
        <c:delete val="1"/>
        <c:axPos val="b"/>
        <c:tickLblPos val="nextTo"/>
        <c:crossAx val="492342280"/>
        <c:crosses val="autoZero"/>
        <c:auto val="1"/>
        <c:lblAlgn val="ctr"/>
        <c:lblOffset val="100"/>
      </c:catAx>
      <c:valAx>
        <c:axId val="492342280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339064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"/>
          </c:errBars>
          <c:val>
            <c:numRef>
              <c:f>multiprocess_bursty2!$D$55</c:f>
              <c:numCache>
                <c:formatCode>0.00</c:formatCode>
                <c:ptCount val="1"/>
                <c:pt idx="0">
                  <c:v>6.4662943108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3"/>
          </c:errBars>
          <c:val>
            <c:numRef>
              <c:f>multiprocess_bursty2!$F$55</c:f>
              <c:numCache>
                <c:formatCode>0.00</c:formatCode>
                <c:ptCount val="1"/>
                <c:pt idx="0">
                  <c:v>6.4864615538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"/>
          </c:errBars>
          <c:val>
            <c:numRef>
              <c:f>multiprocess_bursty2!$H$55</c:f>
              <c:numCache>
                <c:formatCode>0.00</c:formatCode>
                <c:ptCount val="1"/>
                <c:pt idx="0">
                  <c:v>6.632395365200001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2"/>
          </c:errBars>
          <c:val>
            <c:numRef>
              <c:f>multiprocess_bursty2!$J$55</c:f>
              <c:numCache>
                <c:formatCode>0.00</c:formatCode>
                <c:ptCount val="1"/>
                <c:pt idx="0">
                  <c:v>6.62746853619995</c:v>
                </c:pt>
              </c:numCache>
            </c:numRef>
          </c:val>
        </c:ser>
        <c:axId val="491284472"/>
        <c:axId val="491287688"/>
      </c:barChart>
      <c:catAx>
        <c:axId val="491284472"/>
        <c:scaling>
          <c:orientation val="minMax"/>
        </c:scaling>
        <c:delete val="1"/>
        <c:axPos val="b"/>
        <c:tickLblPos val="nextTo"/>
        <c:crossAx val="491287688"/>
        <c:crosses val="autoZero"/>
        <c:auto val="1"/>
        <c:lblAlgn val="ctr"/>
        <c:lblOffset val="100"/>
      </c:catAx>
      <c:valAx>
        <c:axId val="491287688"/>
        <c:scaling>
          <c:orientation val="minMax"/>
          <c:min val="0.0"/>
        </c:scaling>
        <c:axPos val="l"/>
        <c:majorGridlines/>
        <c:numFmt formatCode="0" sourceLinked="0"/>
        <c:tickLblPos val="nextTo"/>
        <c:crossAx val="49128447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Urgent update time</a:t>
            </a:r>
          </a:p>
        </c:rich>
      </c:tx>
      <c:layout>
        <c:manualLayout>
          <c:xMode val="edge"/>
          <c:yMode val="edge"/>
          <c:x val="0.0301470041566693"/>
          <c:y val="0.0185185185185185"/>
        </c:manualLayout>
      </c:layout>
    </c:title>
    <c:plotArea>
      <c:layout>
        <c:manualLayout>
          <c:layoutTarget val="inner"/>
          <c:xMode val="edge"/>
          <c:yMode val="edge"/>
          <c:x val="0.187332331266779"/>
          <c:y val="0.153631882978131"/>
          <c:w val="0.38150278179087"/>
          <c:h val="0.796743659245747"/>
        </c:manualLayout>
      </c:layout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0.14"/>
          </c:errBars>
          <c:val>
            <c:numRef>
              <c:f>Bursty2!$B$61</c:f>
              <c:numCache>
                <c:formatCode>0.00</c:formatCode>
                <c:ptCount val="1"/>
                <c:pt idx="0">
                  <c:v>6.522192199999997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0.0"/>
          </c:errBars>
          <c:val>
            <c:numRef>
              <c:f>Bursty2!$D$61</c:f>
              <c:numCache>
                <c:formatCode>0.00</c:formatCode>
                <c:ptCount val="1"/>
                <c:pt idx="0">
                  <c:v>2.7488058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22"/>
          </c:errBars>
          <c:val>
            <c:numRef>
              <c:f>Bursty2!$F$61</c:f>
              <c:numCache>
                <c:formatCode>0.00</c:formatCode>
                <c:ptCount val="1"/>
                <c:pt idx="0">
                  <c:v>2.6256104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03"/>
          </c:errBars>
          <c:val>
            <c:numRef>
              <c:f>Bursty2!$H$61</c:f>
              <c:numCache>
                <c:formatCode>0.00</c:formatCode>
                <c:ptCount val="1"/>
                <c:pt idx="0">
                  <c:v>1.352272</c:v>
                </c:pt>
              </c:numCache>
            </c:numRef>
          </c:val>
        </c:ser>
        <c:axId val="492415576"/>
        <c:axId val="492394616"/>
      </c:barChart>
      <c:catAx>
        <c:axId val="492415576"/>
        <c:scaling>
          <c:orientation val="minMax"/>
        </c:scaling>
        <c:delete val="1"/>
        <c:axPos val="b"/>
        <c:tickLblPos val="nextTo"/>
        <c:crossAx val="492394616"/>
        <c:crosses val="autoZero"/>
        <c:auto val="1"/>
        <c:lblAlgn val="ctr"/>
        <c:lblOffset val="100"/>
      </c:catAx>
      <c:valAx>
        <c:axId val="492394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415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954593710905"/>
          <c:y val="0.00143076448749407"/>
          <c:w val="0.311959790121409"/>
          <c:h val="0.99856923551250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BG throughput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60859937574941"/>
          <c:y val="0.152509469407643"/>
          <c:w val="0.588034932650474"/>
          <c:h val="0.798228622332366"/>
        </c:manualLayout>
      </c:layout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"/>
          </c:errBars>
          <c:val>
            <c:numRef>
              <c:f>Bursty2!$C$68</c:f>
              <c:numCache>
                <c:formatCode>0.00</c:formatCode>
                <c:ptCount val="1"/>
                <c:pt idx="0">
                  <c:v>5.4386610316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2"/>
          </c:errBars>
          <c:val>
            <c:numRef>
              <c:f>Bursty2!$E$68</c:f>
              <c:numCache>
                <c:formatCode>0.00</c:formatCode>
                <c:ptCount val="1"/>
                <c:pt idx="0">
                  <c:v>5.622177314799985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1"/>
          </c:errBars>
          <c:val>
            <c:numRef>
              <c:f>Bursty2!$G$68</c:f>
              <c:numCache>
                <c:formatCode>0.00</c:formatCode>
                <c:ptCount val="1"/>
                <c:pt idx="0">
                  <c:v>6.574318531599987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9"/>
          </c:errBars>
          <c:val>
            <c:numRef>
              <c:f>Bursty2!$I$68</c:f>
              <c:numCache>
                <c:formatCode>0.00</c:formatCode>
                <c:ptCount val="1"/>
                <c:pt idx="0">
                  <c:v>7.0014041966</c:v>
                </c:pt>
              </c:numCache>
            </c:numRef>
          </c:val>
        </c:ser>
        <c:axId val="492360136"/>
        <c:axId val="492364024"/>
      </c:barChart>
      <c:catAx>
        <c:axId val="492360136"/>
        <c:scaling>
          <c:orientation val="minMax"/>
        </c:scaling>
        <c:delete val="1"/>
        <c:axPos val="b"/>
        <c:tickLblPos val="nextTo"/>
        <c:crossAx val="492364024"/>
        <c:crosses val="autoZero"/>
        <c:auto val="1"/>
        <c:lblAlgn val="ctr"/>
        <c:lblOffset val="100"/>
      </c:catAx>
      <c:valAx>
        <c:axId val="492364024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Throughput (KB/sec)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36013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Urgent update time</a:t>
            </a:r>
          </a:p>
        </c:rich>
      </c:tx>
      <c:layout>
        <c:manualLayout>
          <c:xMode val="edge"/>
          <c:yMode val="edge"/>
          <c:x val="0.0301470041566693"/>
          <c:y val="0.0185185185185185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0.14"/>
          </c:errBars>
          <c:val>
            <c:numRef>
              <c:f>Bursty2!$B$61</c:f>
              <c:numCache>
                <c:formatCode>0.00</c:formatCode>
                <c:ptCount val="1"/>
                <c:pt idx="0">
                  <c:v>6.522192199999997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0.0"/>
          </c:errBars>
          <c:val>
            <c:numRef>
              <c:f>Bursty2!$D$61</c:f>
              <c:numCache>
                <c:formatCode>0.00</c:formatCode>
                <c:ptCount val="1"/>
                <c:pt idx="0">
                  <c:v>2.7488058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22"/>
          </c:errBars>
          <c:val>
            <c:numRef>
              <c:f>Bursty2!$F$61</c:f>
              <c:numCache>
                <c:formatCode>0.00</c:formatCode>
                <c:ptCount val="1"/>
                <c:pt idx="0">
                  <c:v>2.6256104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03"/>
          </c:errBars>
          <c:val>
            <c:numRef>
              <c:f>Bursty2!$H$61</c:f>
              <c:numCache>
                <c:formatCode>0.00</c:formatCode>
                <c:ptCount val="1"/>
                <c:pt idx="0">
                  <c:v>1.352272</c:v>
                </c:pt>
              </c:numCache>
            </c:numRef>
          </c:val>
        </c:ser>
        <c:ser>
          <c:idx val="4"/>
          <c:order val="4"/>
          <c:tx>
            <c:v>Intentional Networking, two-process</c:v>
          </c:tx>
          <c:spPr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0"/>
              <a:tileRect/>
            </a:gradFill>
          </c:spPr>
          <c:errBars>
            <c:errBarType val="both"/>
            <c:errValType val="fixedVal"/>
            <c:val val="0.14"/>
          </c:errBars>
          <c:val>
            <c:numRef>
              <c:f>multiprocess_bursty2!$I$66</c:f>
              <c:numCache>
                <c:formatCode>0.00</c:formatCode>
                <c:ptCount val="1"/>
                <c:pt idx="0">
                  <c:v>1.6284308</c:v>
                </c:pt>
              </c:numCache>
            </c:numRef>
          </c:val>
        </c:ser>
        <c:axId val="492552632"/>
        <c:axId val="492531528"/>
      </c:barChart>
      <c:catAx>
        <c:axId val="492552632"/>
        <c:scaling>
          <c:orientation val="minMax"/>
        </c:scaling>
        <c:delete val="1"/>
        <c:axPos val="b"/>
        <c:tickLblPos val="nextTo"/>
        <c:crossAx val="492531528"/>
        <c:crosses val="autoZero"/>
        <c:auto val="1"/>
        <c:lblAlgn val="ctr"/>
        <c:lblOffset val="100"/>
      </c:catAx>
      <c:valAx>
        <c:axId val="492531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552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954593710905"/>
          <c:y val="0.00143076448749407"/>
          <c:w val="0.311959790121409"/>
          <c:h val="0.99856923551250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BG throughput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"/>
          </c:errBars>
          <c:val>
            <c:numRef>
              <c:f>Bursty2!$C$68</c:f>
              <c:numCache>
                <c:formatCode>0.00</c:formatCode>
                <c:ptCount val="1"/>
                <c:pt idx="0">
                  <c:v>5.4386610316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2"/>
          </c:errBars>
          <c:val>
            <c:numRef>
              <c:f>Bursty2!$E$68</c:f>
              <c:numCache>
                <c:formatCode>0.00</c:formatCode>
                <c:ptCount val="1"/>
                <c:pt idx="0">
                  <c:v>5.622177314799984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1"/>
          </c:errBars>
          <c:val>
            <c:numRef>
              <c:f>Bursty2!$G$68</c:f>
              <c:numCache>
                <c:formatCode>0.00</c:formatCode>
                <c:ptCount val="1"/>
                <c:pt idx="0">
                  <c:v>6.574318531599986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9"/>
          </c:errBars>
          <c:val>
            <c:numRef>
              <c:f>Bursty2!$I$68</c:f>
              <c:numCache>
                <c:formatCode>0.00</c:formatCode>
                <c:ptCount val="1"/>
                <c:pt idx="0">
                  <c:v>7.0014041966</c:v>
                </c:pt>
              </c:numCache>
            </c:numRef>
          </c:val>
        </c:ser>
        <c:ser>
          <c:idx val="4"/>
          <c:order val="4"/>
          <c:spPr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0"/>
              <a:tileRect/>
            </a:gradFill>
          </c:spPr>
          <c:errBars>
            <c:errBarType val="both"/>
            <c:errValType val="fixedVal"/>
            <c:val val="0.03"/>
          </c:errBars>
          <c:val>
            <c:numRef>
              <c:f>multiprocess_bursty2!$J$73</c:f>
              <c:numCache>
                <c:formatCode>0.00</c:formatCode>
                <c:ptCount val="1"/>
                <c:pt idx="0">
                  <c:v>6.968923080999999</c:v>
                </c:pt>
              </c:numCache>
            </c:numRef>
          </c:val>
        </c:ser>
        <c:axId val="492442168"/>
        <c:axId val="492467640"/>
      </c:barChart>
      <c:catAx>
        <c:axId val="492442168"/>
        <c:scaling>
          <c:orientation val="minMax"/>
        </c:scaling>
        <c:delete val="1"/>
        <c:axPos val="b"/>
        <c:tickLblPos val="nextTo"/>
        <c:crossAx val="492467640"/>
        <c:crosses val="autoZero"/>
        <c:auto val="1"/>
        <c:lblAlgn val="ctr"/>
        <c:lblOffset val="100"/>
      </c:catAx>
      <c:valAx>
        <c:axId val="492467640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Throughput (KB/sec)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44216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536024743701909"/>
          <c:y val="0.0506550218340611"/>
          <c:w val="0.463975256298091"/>
          <c:h val="0.907423580786026"/>
        </c:manualLayout>
      </c:layout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0.14"/>
          </c:errBars>
          <c:val>
            <c:numRef>
              <c:f>Bursty2!$B$61</c:f>
              <c:numCache>
                <c:formatCode>0.00</c:formatCode>
                <c:ptCount val="1"/>
                <c:pt idx="0">
                  <c:v>6.522192199999997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0.0"/>
          </c:errBars>
          <c:val>
            <c:numRef>
              <c:f>Bursty2!$D$61</c:f>
              <c:numCache>
                <c:formatCode>0.00</c:formatCode>
                <c:ptCount val="1"/>
                <c:pt idx="0">
                  <c:v>2.7488058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22"/>
          </c:errBars>
          <c:val>
            <c:numRef>
              <c:f>Bursty2!$F$61</c:f>
              <c:numCache>
                <c:formatCode>0.00</c:formatCode>
                <c:ptCount val="1"/>
                <c:pt idx="0">
                  <c:v>2.6256104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03"/>
          </c:errBars>
          <c:val>
            <c:numRef>
              <c:f>Bursty2!$H$61</c:f>
              <c:numCache>
                <c:formatCode>0.00</c:formatCode>
                <c:ptCount val="1"/>
                <c:pt idx="0">
                  <c:v>1.352272</c:v>
                </c:pt>
              </c:numCache>
            </c:numRef>
          </c:val>
        </c:ser>
        <c:axId val="492714456"/>
        <c:axId val="492717672"/>
      </c:barChart>
      <c:catAx>
        <c:axId val="492714456"/>
        <c:scaling>
          <c:orientation val="minMax"/>
        </c:scaling>
        <c:delete val="1"/>
        <c:axPos val="b"/>
        <c:tickLblPos val="nextTo"/>
        <c:crossAx val="492717672"/>
        <c:crosses val="autoZero"/>
        <c:auto val="1"/>
        <c:lblAlgn val="ctr"/>
        <c:lblOffset val="100"/>
      </c:catAx>
      <c:valAx>
        <c:axId val="492717672"/>
        <c:scaling>
          <c:orientation val="minMax"/>
          <c:max val="12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Time (seconds)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71445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201144443212204"/>
          <c:y val="0.0480349344978166"/>
          <c:w val="0.352063694502976"/>
          <c:h val="0.910043668122271"/>
        </c:manualLayout>
      </c:layout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1.01"/>
          </c:errBars>
          <c:val>
            <c:numRef>
              <c:f>multiprocess_bursty2!$C$66</c:f>
              <c:numCache>
                <c:formatCode>0.00</c:formatCode>
                <c:ptCount val="1"/>
                <c:pt idx="0">
                  <c:v>9.8277176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1.96"/>
          </c:errBars>
          <c:val>
            <c:numRef>
              <c:f>multiprocess_bursty2!$E$66</c:f>
              <c:numCache>
                <c:formatCode>0.00</c:formatCode>
                <c:ptCount val="1"/>
                <c:pt idx="0">
                  <c:v>5.5282638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77"/>
          </c:errBars>
          <c:val>
            <c:numRef>
              <c:f>multiprocess_bursty2!$G$66</c:f>
              <c:numCache>
                <c:formatCode>0.00</c:formatCode>
                <c:ptCount val="1"/>
                <c:pt idx="0">
                  <c:v>3.7043894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14"/>
          </c:errBars>
          <c:val>
            <c:numRef>
              <c:f>multiprocess_bursty2!$I$66</c:f>
              <c:numCache>
                <c:formatCode>0.00</c:formatCode>
                <c:ptCount val="1"/>
                <c:pt idx="0">
                  <c:v>1.6284308</c:v>
                </c:pt>
              </c:numCache>
            </c:numRef>
          </c:val>
        </c:ser>
        <c:axId val="492751096"/>
        <c:axId val="492754312"/>
      </c:barChart>
      <c:catAx>
        <c:axId val="492751096"/>
        <c:scaling>
          <c:orientation val="minMax"/>
        </c:scaling>
        <c:delete val="1"/>
        <c:axPos val="b"/>
        <c:tickLblPos val="nextTo"/>
        <c:crossAx val="492754312"/>
        <c:crosses val="autoZero"/>
        <c:auto val="1"/>
        <c:lblAlgn val="ctr"/>
        <c:lblOffset val="100"/>
      </c:catAx>
      <c:valAx>
        <c:axId val="492754312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751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3083989501312"/>
          <c:y val="0.105593645772444"/>
          <c:w val="0.399470899470899"/>
          <c:h val="0.78444589622803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412005034958015"/>
          <c:y val="0.0637554585152838"/>
          <c:w val="0.587994965041985"/>
          <c:h val="0.894323144104803"/>
        </c:manualLayout>
      </c:layout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"/>
          </c:errBars>
          <c:val>
            <c:numRef>
              <c:f>Bursty2!$C$68</c:f>
              <c:numCache>
                <c:formatCode>0.00</c:formatCode>
                <c:ptCount val="1"/>
                <c:pt idx="0">
                  <c:v>5.4386610316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2"/>
          </c:errBars>
          <c:val>
            <c:numRef>
              <c:f>Bursty2!$E$68</c:f>
              <c:numCache>
                <c:formatCode>0.00</c:formatCode>
                <c:ptCount val="1"/>
                <c:pt idx="0">
                  <c:v>5.622177314799969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1"/>
          </c:errBars>
          <c:val>
            <c:numRef>
              <c:f>Bursty2!$G$68</c:f>
              <c:numCache>
                <c:formatCode>0.00</c:formatCode>
                <c:ptCount val="1"/>
                <c:pt idx="0">
                  <c:v>6.574318531599975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9"/>
          </c:errBars>
          <c:val>
            <c:numRef>
              <c:f>Bursty2!$I$68</c:f>
              <c:numCache>
                <c:formatCode>0.00</c:formatCode>
                <c:ptCount val="1"/>
                <c:pt idx="0">
                  <c:v>7.0014041966</c:v>
                </c:pt>
              </c:numCache>
            </c:numRef>
          </c:val>
        </c:ser>
        <c:axId val="492785336"/>
        <c:axId val="492788552"/>
      </c:barChart>
      <c:catAx>
        <c:axId val="492785336"/>
        <c:scaling>
          <c:orientation val="minMax"/>
        </c:scaling>
        <c:delete val="1"/>
        <c:axPos val="b"/>
        <c:tickLblPos val="nextTo"/>
        <c:crossAx val="492788552"/>
        <c:crosses val="autoZero"/>
        <c:auto val="1"/>
        <c:lblAlgn val="ctr"/>
        <c:lblOffset val="100"/>
      </c:catAx>
      <c:valAx>
        <c:axId val="492788552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Throughput (KB/sec)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785336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4CFFE-AB45-4D40-A25D-5EA2E7031B3E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637-745A-B740-A3B5-80AD6BDBA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373F6-1225-B645-8305-2D77480AB729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9F5C1-62E8-E646-B8F5-784F7F4B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4358B-95F8-A24C-90F0-B085E17115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B3D3-692E-104B-A50F-271BE3ECAD00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A009-C8E0-7E4C-B94E-5452E0C8A44C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A063-D649-0A48-844F-2DE1DA5ED273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709B-01AD-354C-B5E0-AC7DE0DF0712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block_mobilit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12192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33-CFA8-3143-A957-017518626334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E07-F20C-724C-8054-4B4A335BF6EE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A824-788A-894B-A3D6-B9CAE5C44FAA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5CC-16E9-C040-AD73-3AC87EF29148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C-CD32-8B48-8BD1-99231CECAE52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AD57-779C-A342-A9E6-551302E2BB3D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4EE2-BCBB-FC4C-B1A2-E452B0D1AB1E}" type="datetime1">
              <a:rPr lang="en-US" smtClean="0"/>
              <a:pPr/>
              <a:t>9/23/10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D0D0D"/>
                </a:solidFill>
              </a:defRPr>
            </a:lvl1pPr>
          </a:lstStyle>
          <a:p>
            <a:fld id="{1BC135D0-8C78-2B4E-933A-814F2E1541E1}" type="datetime1">
              <a:rPr lang="en-US" smtClean="0"/>
              <a:pPr/>
              <a:t>9/23/10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0D0D0D"/>
                </a:solidFill>
              </a:defRPr>
            </a:lvl1pPr>
          </a:lstStyle>
          <a:p>
            <a:r>
              <a:rPr lang="en-US" dirty="0" smtClean="0"/>
              <a:t>Brett Higgins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0D0D"/>
                </a:solidFill>
              </a:defRPr>
            </a:lvl1pPr>
          </a:lstStyle>
          <a:p>
            <a:fld id="{66AC3D5E-703E-6945-AD25-7B3D21EB3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hart" Target="../charts/chart19.xml"/><Relationship Id="rId5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Intentional Networking: Opportunistic Exploitation of </a:t>
            </a:r>
            <a:br>
              <a:rPr lang="en-US" dirty="0" smtClean="0"/>
            </a:br>
            <a:r>
              <a:rPr lang="en-US" dirty="0" smtClean="0"/>
              <a:t>Mobile Network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4191000"/>
            <a:ext cx="27432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T.J.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Giuli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David Watson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block_mobil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562600"/>
            <a:ext cx="12192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81000" y="3962400"/>
            <a:ext cx="533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Brett Higgins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Azarias Reda   Timur Alperovich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Jason Flinn   Brian Noble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t="28000" b="36000"/>
          <a:stretch>
            <a:fillRect/>
          </a:stretch>
        </p:blipFill>
        <p:spPr>
          <a:xfrm>
            <a:off x="6096000" y="5562600"/>
            <a:ext cx="1905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990600" y="3581400"/>
            <a:ext cx="2926550" cy="2069068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“foreground”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Foreground traffic takes precedence</a:t>
            </a:r>
          </a:p>
          <a:p>
            <a:r>
              <a:rPr lang="en-US" dirty="0" smtClean="0"/>
              <a:t>Need to keep BG traffic out of the way</a:t>
            </a:r>
            <a:endParaRPr lang="en-US" b="1" dirty="0" smtClean="0"/>
          </a:p>
          <a:p>
            <a:r>
              <a:rPr lang="en-US" dirty="0" smtClean="0"/>
              <a:t>Borrow from </a:t>
            </a:r>
            <a:r>
              <a:rPr lang="en-US" b="1" dirty="0" smtClean="0"/>
              <a:t>anticipatory scheduling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29611" y="4445238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9611" y="4875212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7056199" y="4658637"/>
            <a:ext cx="425212" cy="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7376" y="4871244"/>
            <a:ext cx="205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 socket buffer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726668"/>
            <a:ext cx="235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buffered in library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63447" y="5119086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67255" y="5119086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64507" y="4036102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8315" y="4034854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70554" y="4034854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4362" y="4033606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5351" y="4033606"/>
            <a:ext cx="45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5351" y="5096470"/>
            <a:ext cx="43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268806" y="4646612"/>
            <a:ext cx="22820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49423" y="3733800"/>
            <a:ext cx="189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≤ 50ms of BG data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6969442" y="4222472"/>
            <a:ext cx="369332" cy="76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974362" y="5119086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663446" y="5119086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400800" y="4495800"/>
            <a:ext cx="782536" cy="324100"/>
            <a:chOff x="6400800" y="4495800"/>
            <a:chExt cx="782536" cy="324100"/>
          </a:xfrm>
        </p:grpSpPr>
        <p:sp>
          <p:nvSpPr>
            <p:cNvPr id="45" name="Rectangle 44"/>
            <p:cNvSpPr/>
            <p:nvPr/>
          </p:nvSpPr>
          <p:spPr>
            <a:xfrm>
              <a:off x="6400800" y="4495800"/>
              <a:ext cx="302238" cy="324100"/>
            </a:xfrm>
            <a:prstGeom prst="rect">
              <a:avLst/>
            </a:prstGeom>
            <a:solidFill>
              <a:srgbClr val="4982C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81800" y="4495800"/>
              <a:ext cx="302238" cy="324100"/>
            </a:xfrm>
            <a:prstGeom prst="rect">
              <a:avLst/>
            </a:prstGeom>
            <a:solidFill>
              <a:srgbClr val="4982C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37139" y="4495800"/>
              <a:ext cx="46197" cy="324100"/>
            </a:xfrm>
            <a:prstGeom prst="rect">
              <a:avLst/>
            </a:prstGeom>
            <a:solidFill>
              <a:srgbClr val="CE4642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30000" y="3581400"/>
            <a:ext cx="1737600" cy="798731"/>
            <a:chOff x="5730000" y="3581400"/>
            <a:chExt cx="1737600" cy="798731"/>
          </a:xfrm>
        </p:grpSpPr>
        <p:sp>
          <p:nvSpPr>
            <p:cNvPr id="50" name="TextBox 49"/>
            <p:cNvSpPr txBox="1"/>
            <p:nvPr/>
          </p:nvSpPr>
          <p:spPr>
            <a:xfrm>
              <a:off x="5730000" y="3581400"/>
              <a:ext cx="1737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If no FG data,</a:t>
              </a:r>
            </a:p>
            <a:p>
              <a:pPr algn="ctr"/>
              <a:r>
                <a:rPr lang="en-US" dirty="0" smtClean="0"/>
                <a:t>increase to 1 sec</a:t>
              </a:r>
              <a:endParaRPr lang="en-US" dirty="0"/>
            </a:p>
          </p:txBody>
        </p:sp>
        <p:sp>
          <p:nvSpPr>
            <p:cNvPr id="51" name="Left Brace 50"/>
            <p:cNvSpPr/>
            <p:nvPr/>
          </p:nvSpPr>
          <p:spPr>
            <a:xfrm rot="5400000">
              <a:off x="6633242" y="3850574"/>
              <a:ext cx="152399" cy="906715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2975644" y="4034854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764750" y="4515100"/>
            <a:ext cx="304800" cy="304800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0403" y="4033605"/>
            <a:ext cx="46197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446" y="4033605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59638" y="4036102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rcRect t="10739" b="8577"/>
          <a:stretch>
            <a:fillRect/>
          </a:stretch>
        </p:blipFill>
        <p:spPr>
          <a:xfrm>
            <a:off x="6758226" y="1219200"/>
            <a:ext cx="2080974" cy="167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48436E-6 L 0.17509 0.0667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 0.06675 L 0.42748 0.0667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17483 -0.09051 " pathEditMode="relative" ptsTypes="AA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83 -0.09051 L 0.41649 -0.0905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0" presetClass="path" presetSubtype="0" ac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0886 -0.09051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86 -0.09051 L 0.40886 -0.0905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5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0" presetClass="path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7517 0.06782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0" presetClass="path" presetSubtype="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83 0.06759 L 0.42483 0.06805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8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0" presetClass="path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7517 0.06782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0" presetClass="path" presetSubtype="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8 0.06782 L 0.42552 0.06782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0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1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7517 0.06782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0" presetClass="path" presetSubtype="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0.06782 L 0.42552 0.06805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4" grpId="0"/>
      <p:bldP spid="34" grpId="1"/>
      <p:bldP spid="38" grpId="0" animBg="1"/>
      <p:bldP spid="38" grpId="2" animBg="1"/>
      <p:bldP spid="38" grpId="3" animBg="1"/>
      <p:bldP spid="38" grpId="4" animBg="1"/>
      <p:bldP spid="38" grpId="5" animBg="1"/>
      <p:bldP spid="44" grpId="0" animBg="1"/>
      <p:bldP spid="44" grpId="2" animBg="1"/>
      <p:bldP spid="44" grpId="3" animBg="1"/>
      <p:bldP spid="44" grpId="4" animBg="1"/>
      <p:bldP spid="44" grpId="5" animBg="1"/>
      <p:bldP spid="54" grpId="0" animBg="1"/>
      <p:bldP spid="54" grpId="1" animBg="1"/>
      <p:bldP spid="54" grpId="2" animBg="1"/>
      <p:bldP spid="54" grpId="3" animBg="1"/>
      <p:bldP spid="31" grpId="0" animBg="1"/>
      <p:bldP spid="31" grpId="1" animBg="1"/>
      <p:bldP spid="31" grpId="2" animBg="1"/>
      <p:bldP spid="31" grpId="3" animBg="1"/>
      <p:bldP spid="31" grpId="4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IROB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IROB: I</a:t>
            </a:r>
            <a:r>
              <a:rPr lang="en-US" dirty="0" smtClean="0"/>
              <a:t>solated </a:t>
            </a:r>
            <a:r>
              <a:rPr lang="en-US" b="1" dirty="0" smtClean="0"/>
              <a:t>R</a:t>
            </a:r>
            <a:r>
              <a:rPr lang="en-US" dirty="0" smtClean="0"/>
              <a:t>eliable </a:t>
            </a:r>
            <a:r>
              <a:rPr lang="en-US" b="1" dirty="0" smtClean="0"/>
              <a:t>O</a:t>
            </a:r>
            <a:r>
              <a:rPr lang="en-US" dirty="0" smtClean="0"/>
              <a:t>rdered </a:t>
            </a:r>
            <a:r>
              <a:rPr lang="en-US" b="1" dirty="0" err="1" smtClean="0"/>
              <a:t>B</a:t>
            </a:r>
            <a:r>
              <a:rPr lang="en-US" dirty="0" err="1" smtClean="0"/>
              <a:t>ytestream</a:t>
            </a:r>
            <a:endParaRPr lang="en-US" dirty="0" smtClean="0"/>
          </a:p>
          <a:p>
            <a:r>
              <a:rPr lang="en-US" dirty="0" smtClean="0"/>
              <a:t>Guarantees </a:t>
            </a:r>
            <a:r>
              <a:rPr lang="en-US" b="1" dirty="0" smtClean="0"/>
              <a:t>atomic delivery</a:t>
            </a:r>
            <a:r>
              <a:rPr lang="en-US" dirty="0" smtClean="0"/>
              <a:t> of data chunk</a:t>
            </a:r>
          </a:p>
          <a:p>
            <a:r>
              <a:rPr lang="en-US" dirty="0" smtClean="0"/>
              <a:t>Application specifies data, atomicity boundary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26395" y="4267200"/>
            <a:ext cx="639540" cy="6858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(Body)"/>
                <a:cs typeface="Calibri (Body)"/>
              </a:rPr>
              <a:t>4</a:t>
            </a: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9257" y="4267200"/>
            <a:ext cx="639540" cy="6858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(Body)"/>
                <a:cs typeface="Calibri (Body)"/>
              </a:rPr>
              <a:t>3</a:t>
            </a: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8799" y="4267200"/>
            <a:ext cx="639540" cy="6858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(Body)"/>
                <a:cs typeface="Calibri (Body)"/>
              </a:rPr>
              <a:t>2</a:t>
            </a: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1660" y="4267200"/>
            <a:ext cx="639540" cy="6858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(Body)"/>
                <a:cs typeface="Calibri (Body)"/>
              </a:rPr>
              <a:t>1</a:t>
            </a: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6395" y="4267200"/>
            <a:ext cx="2564805" cy="685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6395" y="3805535"/>
            <a:ext cx="102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IROB 1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943600" y="4267200"/>
            <a:ext cx="2564805" cy="685800"/>
            <a:chOff x="5638800" y="4267200"/>
            <a:chExt cx="2564805" cy="685800"/>
          </a:xfrm>
        </p:grpSpPr>
        <p:sp>
          <p:nvSpPr>
            <p:cNvPr id="14" name="Rectangle 13"/>
            <p:cNvSpPr/>
            <p:nvPr/>
          </p:nvSpPr>
          <p:spPr>
            <a:xfrm>
              <a:off x="5638800" y="4267200"/>
              <a:ext cx="639540" cy="685800"/>
            </a:xfrm>
            <a:prstGeom prst="rect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81662" y="4267200"/>
              <a:ext cx="639540" cy="685800"/>
            </a:xfrm>
            <a:prstGeom prst="rect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21204" y="4267200"/>
              <a:ext cx="639540" cy="685800"/>
            </a:xfrm>
            <a:prstGeom prst="rect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4065" y="4267200"/>
              <a:ext cx="639540" cy="685800"/>
            </a:xfrm>
            <a:prstGeom prst="rect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38800" y="4267200"/>
              <a:ext cx="2564805" cy="6858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4267200"/>
            <a:ext cx="2564805" cy="685800"/>
            <a:chOff x="5638800" y="4267200"/>
            <a:chExt cx="2564805" cy="685800"/>
          </a:xfrm>
        </p:grpSpPr>
        <p:sp>
          <p:nvSpPr>
            <p:cNvPr id="21" name="Rectangle 20"/>
            <p:cNvSpPr/>
            <p:nvPr/>
          </p:nvSpPr>
          <p:spPr>
            <a:xfrm>
              <a:off x="5638800" y="4267200"/>
              <a:ext cx="639540" cy="685800"/>
            </a:xfrm>
            <a:prstGeom prst="rect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81662" y="4267200"/>
              <a:ext cx="639540" cy="685800"/>
            </a:xfrm>
            <a:prstGeom prst="rect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21204" y="4267200"/>
              <a:ext cx="639540" cy="685800"/>
            </a:xfrm>
            <a:prstGeom prst="rect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4065" y="4267200"/>
              <a:ext cx="639540" cy="685800"/>
            </a:xfrm>
            <a:prstGeom prst="rect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38800" y="4267200"/>
              <a:ext cx="2564805" cy="6858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  <a:cs typeface="Calibri (Body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Ordering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specifies partial ordering on </a:t>
            </a:r>
            <a:r>
              <a:rPr lang="en-US" dirty="0" err="1" smtClean="0"/>
              <a:t>IROBs</a:t>
            </a:r>
            <a:endParaRPr lang="en-US" dirty="0" smtClean="0"/>
          </a:p>
          <a:p>
            <a:r>
              <a:rPr lang="en-US" dirty="0" smtClean="0"/>
              <a:t>Receiving end enforces delivery order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1752600" y="2789237"/>
            <a:ext cx="4242902" cy="3336925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638799" y="2789237"/>
            <a:ext cx="2819401" cy="3336925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436829" y="4293829"/>
            <a:ext cx="430571" cy="430571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524000" y="5208229"/>
            <a:ext cx="430571" cy="430571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524000" y="3455629"/>
            <a:ext cx="430571" cy="430571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6196" y="3815311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8435" y="3815311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2243" y="3815311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4626" y="3815311"/>
            <a:ext cx="909855" cy="3241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4928" y="5225289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8736" y="5225289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4928" y="5225289"/>
            <a:ext cx="606046" cy="3241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cxnSp>
        <p:nvCxnSpPr>
          <p:cNvPr id="38" name="Straight Arrow Connector 37"/>
          <p:cNvCxnSpPr>
            <a:stCxn id="23" idx="3"/>
            <a:endCxn id="17" idx="1"/>
          </p:cNvCxnSpPr>
          <p:nvPr/>
        </p:nvCxnSpPr>
        <p:spPr>
          <a:xfrm flipV="1">
            <a:off x="3320974" y="3977361"/>
            <a:ext cx="773652" cy="14099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3048000" y="3352800"/>
            <a:ext cx="302238" cy="3241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351808" y="3352800"/>
            <a:ext cx="302238" cy="3241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654047" y="3352800"/>
            <a:ext cx="302238" cy="3241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957855" y="3352800"/>
            <a:ext cx="302238" cy="3241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048000" y="3362450"/>
            <a:ext cx="1212093" cy="3241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505200" y="2993118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IROB 1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90800" y="5549389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IROB 3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038600" y="4141429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IROB 2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152400" y="3810000"/>
            <a:ext cx="1212093" cy="3241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(Body)"/>
                <a:cs typeface="Calibri (Body)"/>
              </a:rPr>
              <a:t>IROB 2</a:t>
            </a:r>
            <a:endParaRPr lang="en-US" dirty="0">
              <a:solidFill>
                <a:schemeClr val="tx1"/>
              </a:solidFill>
              <a:latin typeface="Calibri (Body)"/>
              <a:cs typeface="Calibri (Body)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52400" y="5105400"/>
            <a:ext cx="1212093" cy="62130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(Body)"/>
                <a:cs typeface="Calibri (Body)"/>
              </a:rPr>
              <a:t>IROB 3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 (Body)"/>
                <a:cs typeface="Calibri (Body)"/>
              </a:rPr>
              <a:t>Dep</a:t>
            </a:r>
            <a:r>
              <a:rPr lang="en-US" dirty="0" smtClean="0">
                <a:solidFill>
                  <a:schemeClr val="tx1"/>
                </a:solidFill>
                <a:latin typeface="Calibri (Body)"/>
                <a:cs typeface="Calibri (Body)"/>
              </a:rPr>
              <a:t>: 2</a:t>
            </a:r>
            <a:endParaRPr lang="en-US" dirty="0">
              <a:solidFill>
                <a:schemeClr val="tx1"/>
              </a:solidFill>
              <a:latin typeface="Calibri (Body)"/>
              <a:cs typeface="Calibri (Body)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52400" y="3352800"/>
            <a:ext cx="1212093" cy="3241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(Body)"/>
                <a:cs typeface="Calibri (Body)"/>
              </a:rPr>
              <a:t>IROB 1</a:t>
            </a:r>
            <a:endParaRPr lang="en-US" dirty="0">
              <a:solidFill>
                <a:schemeClr val="tx1"/>
              </a:solidFill>
              <a:latin typeface="Calibri (Body)"/>
              <a:cs typeface="Calibri (Body)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476488" y="3886200"/>
            <a:ext cx="685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934200" y="3733800"/>
            <a:ext cx="1542288" cy="14478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use_data</a:t>
            </a:r>
            <a:r>
              <a:rPr lang="en-US" sz="1600" dirty="0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()</a:t>
            </a:r>
            <a:endParaRPr lang="en-US" sz="1600" dirty="0">
              <a:solidFill>
                <a:schemeClr val="bg1"/>
              </a:solidFill>
              <a:latin typeface="Lucida Sans Typewriter"/>
              <a:cs typeface="Lucida Sans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26 0.07194 " pathEditMode="relative" ptsTypes="AA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26 0.07194 " pathEditMode="relative" ptsTypes="AA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26 0.07194 " pathEditMode="relative" ptsTypes="AA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26 0.07194 " pathEditMode="relative" ptsTypes="AA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9 -0.13093 " pathEditMode="relative" ptsTypes="AA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9 -0.13093 " pathEditMode="relative" ptsTypes="AA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9 -0.13093 " pathEditMode="relative" ptsTypes="AA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2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946 0.14358 " pathEditMode="relative" ptsTypes="AA">
                                      <p:cBhvr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946 0.14358 " pathEditMode="relative" ptsTypes="AA"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946 0.14358 " pathEditMode="relative" ptsTypes="AA">
                                      <p:cBhvr>
                                        <p:cTn id="1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946 0.14358 " pathEditMode="relative" ptsTypes="AA">
                                      <p:cBhvr>
                                        <p:cTn id="1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946 0.14358 " pathEditMode="relative" ptsTypes="AA">
                                      <p:cBhvr>
                                        <p:cTn id="1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2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2" animBg="1"/>
      <p:bldP spid="14" grpId="3" animBg="1"/>
      <p:bldP spid="15" grpId="0" animBg="1"/>
      <p:bldP spid="15" grpId="2" animBg="1"/>
      <p:bldP spid="15" grpId="3" animBg="1"/>
      <p:bldP spid="16" grpId="0" animBg="1"/>
      <p:bldP spid="16" grpId="2" animBg="1"/>
      <p:bldP spid="16" grpId="3" animBg="1"/>
      <p:bldP spid="17" grpId="0" animBg="1"/>
      <p:bldP spid="17" grpId="2" animBg="1"/>
      <p:bldP spid="17" grpId="3" animBg="1"/>
      <p:bldP spid="21" grpId="0" animBg="1"/>
      <p:bldP spid="21" grpId="2" animBg="1"/>
      <p:bldP spid="21" grpId="3" animBg="1"/>
      <p:bldP spid="22" grpId="0" animBg="1"/>
      <p:bldP spid="22" grpId="2" animBg="1"/>
      <p:bldP spid="22" grpId="3" animBg="1"/>
      <p:bldP spid="23" grpId="0" animBg="1"/>
      <p:bldP spid="23" grpId="2" animBg="1"/>
      <p:bldP spid="23" grpId="3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1" grpId="0" animBg="1"/>
      <p:bldP spid="91" grpId="1" animBg="1"/>
      <p:bldP spid="91" grpId="2" animBg="1"/>
      <p:bldP spid="97" grpId="0"/>
      <p:bldP spid="97" grpId="1"/>
      <p:bldP spid="98" grpId="0"/>
      <p:bldP spid="99" grpId="0"/>
      <p:bldP spid="99" grpId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</a:t>
            </a:r>
            <a:r>
              <a:rPr lang="en-US" dirty="0" err="1" smtClean="0"/>
              <a:t>Thunk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traffic should be deferred?</a:t>
            </a:r>
          </a:p>
          <a:p>
            <a:pPr lvl="1"/>
            <a:r>
              <a:rPr lang="en-US" dirty="0" smtClean="0"/>
              <a:t>Application passes an optional callback + state</a:t>
            </a:r>
          </a:p>
          <a:p>
            <a:pPr lvl="1"/>
            <a:r>
              <a:rPr lang="en-US" dirty="0" smtClean="0"/>
              <a:t>Borrows from PL domain</a:t>
            </a:r>
          </a:p>
          <a:p>
            <a:r>
              <a:rPr lang="en-US" dirty="0" smtClean="0"/>
              <a:t>If no suitable network is available:</a:t>
            </a:r>
          </a:p>
          <a:p>
            <a:pPr lvl="1"/>
            <a:r>
              <a:rPr lang="en-US" dirty="0" smtClean="0"/>
              <a:t>Operation will fail with a special code</a:t>
            </a:r>
          </a:p>
          <a:p>
            <a:pPr lvl="1"/>
            <a:r>
              <a:rPr lang="en-US" dirty="0" smtClean="0"/>
              <a:t>Callback will be fired when a suitable network appears</a:t>
            </a:r>
          </a:p>
          <a:p>
            <a:r>
              <a:rPr lang="en-US" dirty="0" smtClean="0"/>
              <a:t>Use case: periodic background messages</a:t>
            </a:r>
          </a:p>
          <a:p>
            <a:pPr lvl="1"/>
            <a:r>
              <a:rPr lang="en-US" dirty="0" smtClean="0"/>
              <a:t>Send once, at the right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Intentional Networking: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Multi-socket:</a:t>
            </a:r>
            <a:r>
              <a:rPr lang="en-US" dirty="0" smtClean="0"/>
              <a:t> virtual connection</a:t>
            </a:r>
          </a:p>
          <a:p>
            <a:endParaRPr lang="en-US" dirty="0" smtClean="0"/>
          </a:p>
          <a:p>
            <a:r>
              <a:rPr lang="en-US" b="1" dirty="0" smtClean="0"/>
              <a:t>Label:</a:t>
            </a:r>
            <a:r>
              <a:rPr lang="en-US" dirty="0" smtClean="0"/>
              <a:t> qualitative message description</a:t>
            </a:r>
          </a:p>
          <a:p>
            <a:endParaRPr lang="en-US" dirty="0" smtClean="0"/>
          </a:p>
          <a:p>
            <a:r>
              <a:rPr lang="en-US" b="1" dirty="0" smtClean="0"/>
              <a:t>IROB:</a:t>
            </a:r>
            <a:r>
              <a:rPr lang="en-US" dirty="0" smtClean="0"/>
              <a:t> atomicity and ordering constraints</a:t>
            </a:r>
          </a:p>
          <a:p>
            <a:endParaRPr lang="en-US" dirty="0" smtClean="0"/>
          </a:p>
          <a:p>
            <a:r>
              <a:rPr lang="en-US" b="1" dirty="0" err="1" smtClean="0"/>
              <a:t>Thunk</a:t>
            </a:r>
            <a:r>
              <a:rPr lang="en-US" b="1" dirty="0" smtClean="0"/>
              <a:t>:</a:t>
            </a:r>
            <a:r>
              <a:rPr lang="en-US" dirty="0" smtClean="0"/>
              <a:t> expose network events to application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Abstractions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Distributed file system</a:t>
            </a:r>
          </a:p>
          <a:p>
            <a:pPr lvl="1"/>
            <a:r>
              <a:rPr lang="en-US" dirty="0" smtClean="0"/>
              <a:t>File reads (foreground) and writes (background)</a:t>
            </a:r>
          </a:p>
          <a:p>
            <a:pPr lvl="1"/>
            <a:r>
              <a:rPr lang="en-US" dirty="0" smtClean="0"/>
              <a:t>Reads and writes unordered with respect to each other</a:t>
            </a:r>
          </a:p>
          <a:p>
            <a:r>
              <a:rPr lang="en-US" dirty="0" smtClean="0"/>
              <a:t>IMAP email + </a:t>
            </a:r>
            <a:r>
              <a:rPr lang="en-US" dirty="0" err="1" smtClean="0"/>
              <a:t>prefetching</a:t>
            </a:r>
            <a:endParaRPr lang="en-US" dirty="0" smtClean="0"/>
          </a:p>
          <a:p>
            <a:pPr lvl="1"/>
            <a:r>
              <a:rPr lang="en-US" dirty="0" smtClean="0"/>
              <a:t>User requests (foreground) and </a:t>
            </a:r>
            <a:r>
              <a:rPr lang="en-US" dirty="0" err="1" smtClean="0"/>
              <a:t>prefetches</a:t>
            </a:r>
            <a:r>
              <a:rPr lang="en-US" dirty="0" smtClean="0"/>
              <a:t> (background)</a:t>
            </a:r>
          </a:p>
          <a:p>
            <a:pPr lvl="1"/>
            <a:r>
              <a:rPr lang="en-US" dirty="0" smtClean="0"/>
              <a:t>Add small/large label for responses</a:t>
            </a:r>
          </a:p>
          <a:p>
            <a:r>
              <a:rPr lang="en-US" dirty="0" smtClean="0"/>
              <a:t>Vehicular sensing</a:t>
            </a:r>
          </a:p>
          <a:p>
            <a:pPr lvl="1"/>
            <a:r>
              <a:rPr lang="en-US" dirty="0" smtClean="0"/>
              <a:t>Road condition monitoring (small, foreground)</a:t>
            </a:r>
          </a:p>
          <a:p>
            <a:pPr lvl="1"/>
            <a:r>
              <a:rPr lang="en-US" dirty="0" smtClean="0"/>
              <a:t>Vehicle performance trend analysis (large, background)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thunks</a:t>
            </a:r>
            <a:r>
              <a:rPr lang="en-US" dirty="0" smtClean="0"/>
              <a:t> to decide when to send cumulative sensor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Distributed file system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File reads (foreground) and writes (background)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Reads and writes unordered with respect to each other</a:t>
            </a:r>
          </a:p>
          <a:p>
            <a:r>
              <a:rPr lang="en-US" dirty="0" smtClean="0"/>
              <a:t>IMAP email + </a:t>
            </a:r>
            <a:r>
              <a:rPr lang="en-US" dirty="0" err="1" smtClean="0"/>
              <a:t>prefetching</a:t>
            </a:r>
            <a:endParaRPr lang="en-US" dirty="0" smtClean="0"/>
          </a:p>
          <a:p>
            <a:pPr lvl="1"/>
            <a:r>
              <a:rPr lang="en-US" dirty="0" smtClean="0"/>
              <a:t>User requests (foreground) and </a:t>
            </a:r>
            <a:r>
              <a:rPr lang="en-US" dirty="0" err="1" smtClean="0"/>
              <a:t>prefetches</a:t>
            </a:r>
            <a:r>
              <a:rPr lang="en-US" dirty="0" smtClean="0"/>
              <a:t> (background)</a:t>
            </a:r>
          </a:p>
          <a:p>
            <a:pPr lvl="1"/>
            <a:r>
              <a:rPr lang="en-US" dirty="0" smtClean="0"/>
              <a:t>Add small/large label for responses</a:t>
            </a:r>
          </a:p>
          <a:p>
            <a:r>
              <a:rPr lang="en-US" dirty="0" smtClean="0"/>
              <a:t>Vehicular sensing</a:t>
            </a:r>
          </a:p>
          <a:p>
            <a:pPr lvl="1"/>
            <a:r>
              <a:rPr lang="en-US" dirty="0" smtClean="0"/>
              <a:t>Road condition monitoring (small, foreground)</a:t>
            </a:r>
          </a:p>
          <a:p>
            <a:pPr lvl="1"/>
            <a:r>
              <a:rPr lang="en-US" dirty="0" smtClean="0"/>
              <a:t>Vehicle performance trend analysis (large, background)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thunks</a:t>
            </a:r>
            <a:r>
              <a:rPr lang="en-US" dirty="0" smtClean="0"/>
              <a:t> to decide when to send cumulative sensor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Abstractions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Applications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Gathered network traces in a moving vehicle</a:t>
            </a:r>
          </a:p>
          <a:p>
            <a:pPr lvl="1"/>
            <a:r>
              <a:rPr lang="en-US" dirty="0" smtClean="0"/>
              <a:t>Sprint 3G &amp; open WiFi</a:t>
            </a:r>
          </a:p>
          <a:p>
            <a:pPr lvl="1"/>
            <a:r>
              <a:rPr lang="en-US" dirty="0" smtClean="0"/>
              <a:t>BW up/down, RTT</a:t>
            </a:r>
          </a:p>
          <a:p>
            <a:r>
              <a:rPr lang="en-US" dirty="0" smtClean="0"/>
              <a:t>Replayed in lab</a:t>
            </a:r>
          </a:p>
          <a:p>
            <a:pPr>
              <a:buNone/>
            </a:pPr>
            <a:r>
              <a:rPr lang="en-US" dirty="0" smtClean="0"/>
              <a:t>                                				     (trace map here)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051" y="2182813"/>
            <a:ext cx="4558297" cy="39433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59" y="3730435"/>
            <a:ext cx="3593592" cy="239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-1371600" y="1828800"/>
            <a:ext cx="4572000" cy="4572000"/>
          </a:xfrm>
          <a:prstGeom prst="ellipse">
            <a:avLst/>
          </a:prstGeom>
          <a:noFill/>
          <a:ln>
            <a:solidFill>
              <a:srgbClr val="88A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-457200" y="2743200"/>
            <a:ext cx="2743200" cy="2743200"/>
          </a:xfrm>
          <a:prstGeom prst="ellipse">
            <a:avLst/>
          </a:prstGeom>
          <a:noFill/>
          <a:ln>
            <a:solidFill>
              <a:srgbClr val="88A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34877"/>
            <a:ext cx="628650" cy="737123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34428" r="32905"/>
          <a:stretch>
            <a:fillRect/>
          </a:stretch>
        </p:blipFill>
        <p:spPr>
          <a:xfrm flipH="1">
            <a:off x="1447800" y="4526280"/>
            <a:ext cx="533400" cy="1530351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1143000" y="304800"/>
            <a:ext cx="4572000" cy="4572000"/>
          </a:xfrm>
          <a:prstGeom prst="ellipse">
            <a:avLst/>
          </a:prstGeom>
          <a:noFill/>
          <a:ln>
            <a:solidFill>
              <a:srgbClr val="FF0000">
                <a:alpha val="3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57400" y="1219200"/>
            <a:ext cx="2743200" cy="2743200"/>
          </a:xfrm>
          <a:prstGeom prst="ellipse">
            <a:avLst/>
          </a:prstGeom>
          <a:noFill/>
          <a:ln>
            <a:solidFill>
              <a:srgbClr val="FF0000">
                <a:alpha val="3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0" y="152400"/>
            <a:ext cx="6324600" cy="1978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943350" y="587499"/>
            <a:ext cx="3048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numCol="2"/>
          <a:lstStyle/>
          <a:p>
            <a:pPr>
              <a:buNone/>
            </a:pPr>
            <a:r>
              <a:rPr lang="en-US" dirty="0" smtClean="0"/>
              <a:t>Diversity of networks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    Diversity of behavior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rcRect l="28238" r="28238"/>
          <a:stretch>
            <a:fillRect/>
          </a:stretch>
        </p:blipFill>
        <p:spPr>
          <a:xfrm flipH="1">
            <a:off x="5334000" y="3575049"/>
            <a:ext cx="710677" cy="153035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638113" y="2971800"/>
            <a:ext cx="182008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Email</a:t>
            </a:r>
            <a:endParaRPr lang="en-US" dirty="0" smtClean="0"/>
          </a:p>
          <a:p>
            <a:pPr marL="117475" indent="-117475">
              <a:buFont typeface="Arial"/>
              <a:buChar char="•"/>
            </a:pPr>
            <a:r>
              <a:rPr lang="en-US" dirty="0" smtClean="0"/>
              <a:t>Fetch messages</a:t>
            </a:r>
          </a:p>
        </p:txBody>
      </p:sp>
      <p:sp>
        <p:nvSpPr>
          <p:cNvPr id="51" name="Freeform 50"/>
          <p:cNvSpPr/>
          <p:nvPr/>
        </p:nvSpPr>
        <p:spPr>
          <a:xfrm>
            <a:off x="5949950" y="2984500"/>
            <a:ext cx="685800" cy="1085850"/>
          </a:xfrm>
          <a:custGeom>
            <a:avLst/>
            <a:gdLst>
              <a:gd name="connsiteX0" fmla="*/ 0 w 685800"/>
              <a:gd name="connsiteY0" fmla="*/ 920750 h 1485900"/>
              <a:gd name="connsiteX1" fmla="*/ 685800 w 685800"/>
              <a:gd name="connsiteY1" fmla="*/ 0 h 1485900"/>
              <a:gd name="connsiteX2" fmla="*/ 685800 w 685800"/>
              <a:gd name="connsiteY2" fmla="*/ 1485900 h 1485900"/>
              <a:gd name="connsiteX3" fmla="*/ 25400 w 685800"/>
              <a:gd name="connsiteY3" fmla="*/ 1085850 h 1485900"/>
              <a:gd name="connsiteX4" fmla="*/ 0 w 685800"/>
              <a:gd name="connsiteY4" fmla="*/ 920750 h 1485900"/>
              <a:gd name="connsiteX0" fmla="*/ 0 w 685800"/>
              <a:gd name="connsiteY0" fmla="*/ 920750 h 1485900"/>
              <a:gd name="connsiteX1" fmla="*/ 685800 w 685800"/>
              <a:gd name="connsiteY1" fmla="*/ 0 h 1485900"/>
              <a:gd name="connsiteX2" fmla="*/ 685800 w 685800"/>
              <a:gd name="connsiteY2" fmla="*/ 1485900 h 1485900"/>
              <a:gd name="connsiteX3" fmla="*/ 683058 w 685800"/>
              <a:gd name="connsiteY3" fmla="*/ 648711 h 1485900"/>
              <a:gd name="connsiteX4" fmla="*/ 25400 w 685800"/>
              <a:gd name="connsiteY4" fmla="*/ 1085850 h 1485900"/>
              <a:gd name="connsiteX5" fmla="*/ 0 w 685800"/>
              <a:gd name="connsiteY5" fmla="*/ 920750 h 1485900"/>
              <a:gd name="connsiteX0" fmla="*/ 0 w 685800"/>
              <a:gd name="connsiteY0" fmla="*/ 920750 h 1085850"/>
              <a:gd name="connsiteX1" fmla="*/ 685800 w 685800"/>
              <a:gd name="connsiteY1" fmla="*/ 0 h 1085850"/>
              <a:gd name="connsiteX2" fmla="*/ 685800 w 685800"/>
              <a:gd name="connsiteY2" fmla="*/ 647700 h 1085850"/>
              <a:gd name="connsiteX3" fmla="*/ 683058 w 685800"/>
              <a:gd name="connsiteY3" fmla="*/ 648711 h 1085850"/>
              <a:gd name="connsiteX4" fmla="*/ 25400 w 685800"/>
              <a:gd name="connsiteY4" fmla="*/ 1085850 h 1085850"/>
              <a:gd name="connsiteX5" fmla="*/ 0 w 685800"/>
              <a:gd name="connsiteY5" fmla="*/ 9207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1085850">
                <a:moveTo>
                  <a:pt x="0" y="920750"/>
                </a:moveTo>
                <a:lnTo>
                  <a:pt x="685800" y="0"/>
                </a:lnTo>
                <a:lnTo>
                  <a:pt x="685800" y="647700"/>
                </a:lnTo>
                <a:lnTo>
                  <a:pt x="683058" y="648711"/>
                </a:lnTo>
                <a:lnTo>
                  <a:pt x="25400" y="1085850"/>
                </a:lnTo>
                <a:lnTo>
                  <a:pt x="0" y="92075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371600" y="3063240"/>
            <a:ext cx="822960" cy="822960"/>
            <a:chOff x="64770" y="2895600"/>
            <a:chExt cx="822960" cy="822960"/>
          </a:xfrm>
        </p:grpSpPr>
        <p:sp>
          <p:nvSpPr>
            <p:cNvPr id="34" name="Oval 33"/>
            <p:cNvSpPr/>
            <p:nvPr/>
          </p:nvSpPr>
          <p:spPr>
            <a:xfrm>
              <a:off x="400050" y="3230880"/>
              <a:ext cx="152400" cy="15240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5750" y="3115056"/>
              <a:ext cx="381000" cy="384048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50" y="3002280"/>
              <a:ext cx="609600" cy="60960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770" y="2895600"/>
              <a:ext cx="822960" cy="82296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1081046" y="2971800"/>
            <a:ext cx="2672374" cy="2667000"/>
          </a:xfrm>
          <a:custGeom>
            <a:avLst/>
            <a:gdLst>
              <a:gd name="connsiteX0" fmla="*/ 1198221 w 2672374"/>
              <a:gd name="connsiteY0" fmla="*/ 3016499 h 3016499"/>
              <a:gd name="connsiteX1" fmla="*/ 1322957 w 2672374"/>
              <a:gd name="connsiteY1" fmla="*/ 2165983 h 3016499"/>
              <a:gd name="connsiteX2" fmla="*/ 1141523 w 2672374"/>
              <a:gd name="connsiteY2" fmla="*/ 1122682 h 3016499"/>
              <a:gd name="connsiteX3" fmla="*/ 653919 w 2672374"/>
              <a:gd name="connsiteY3" fmla="*/ 929898 h 3016499"/>
              <a:gd name="connsiteX4" fmla="*/ 336409 w 2672374"/>
              <a:gd name="connsiteY4" fmla="*/ 204124 h 3016499"/>
              <a:gd name="connsiteX5" fmla="*/ 2672374 w 2672374"/>
              <a:gd name="connsiteY5" fmla="*/ 0 h 30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374" h="3016499">
                <a:moveTo>
                  <a:pt x="1198221" y="3016499"/>
                </a:moveTo>
                <a:cubicBezTo>
                  <a:pt x="1265314" y="2749059"/>
                  <a:pt x="1332407" y="2481619"/>
                  <a:pt x="1322957" y="2165983"/>
                </a:cubicBezTo>
                <a:cubicBezTo>
                  <a:pt x="1313507" y="1850347"/>
                  <a:pt x="1253029" y="1328696"/>
                  <a:pt x="1141523" y="1122682"/>
                </a:cubicBezTo>
                <a:cubicBezTo>
                  <a:pt x="1030017" y="916668"/>
                  <a:pt x="788105" y="1082991"/>
                  <a:pt x="653919" y="929898"/>
                </a:cubicBezTo>
                <a:cubicBezTo>
                  <a:pt x="519733" y="776805"/>
                  <a:pt x="0" y="359107"/>
                  <a:pt x="336409" y="204124"/>
                </a:cubicBezTo>
                <a:cubicBezTo>
                  <a:pt x="672818" y="49141"/>
                  <a:pt x="2284937" y="35911"/>
                  <a:pt x="2672374" y="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194560" y="5242562"/>
            <a:ext cx="822960" cy="822960"/>
            <a:chOff x="64770" y="2895600"/>
            <a:chExt cx="822960" cy="822960"/>
          </a:xfrm>
        </p:grpSpPr>
        <p:sp>
          <p:nvSpPr>
            <p:cNvPr id="39" name="Oval 38"/>
            <p:cNvSpPr/>
            <p:nvPr/>
          </p:nvSpPr>
          <p:spPr>
            <a:xfrm>
              <a:off x="400050" y="3230880"/>
              <a:ext cx="152400" cy="15240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85750" y="3115056"/>
              <a:ext cx="381000" cy="384048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71450" y="3002280"/>
              <a:ext cx="609600" cy="60960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770" y="2895600"/>
              <a:ext cx="822960" cy="82296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982301" y="3684191"/>
            <a:ext cx="661202" cy="545806"/>
          </a:xfrm>
          <a:custGeom>
            <a:avLst/>
            <a:gdLst>
              <a:gd name="connsiteX0" fmla="*/ 0 w 661202"/>
              <a:gd name="connsiteY0" fmla="*/ 398858 h 545806"/>
              <a:gd name="connsiteX1" fmla="*/ 650707 w 661202"/>
              <a:gd name="connsiteY1" fmla="*/ 0 h 545806"/>
              <a:gd name="connsiteX2" fmla="*/ 661202 w 661202"/>
              <a:gd name="connsiteY2" fmla="*/ 545806 h 545806"/>
              <a:gd name="connsiteX3" fmla="*/ 20991 w 661202"/>
              <a:gd name="connsiteY3" fmla="*/ 514317 h 545806"/>
              <a:gd name="connsiteX4" fmla="*/ 0 w 661202"/>
              <a:gd name="connsiteY4" fmla="*/ 398858 h 54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202" h="545806">
                <a:moveTo>
                  <a:pt x="0" y="398858"/>
                </a:moveTo>
                <a:lnTo>
                  <a:pt x="650707" y="0"/>
                </a:lnTo>
                <a:lnTo>
                  <a:pt x="661202" y="545806"/>
                </a:lnTo>
                <a:lnTo>
                  <a:pt x="20991" y="514317"/>
                </a:lnTo>
                <a:lnTo>
                  <a:pt x="0" y="39885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643503" y="3657600"/>
            <a:ext cx="181469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YouTube</a:t>
            </a:r>
            <a:endParaRPr lang="en-US" dirty="0" smtClean="0"/>
          </a:p>
          <a:p>
            <a:pPr marL="117475" indent="-117475">
              <a:buFont typeface="Arial"/>
              <a:buChar char="•"/>
            </a:pPr>
            <a:r>
              <a:rPr lang="en-US" dirty="0" smtClean="0"/>
              <a:t>Upload video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64735" y="5242562"/>
            <a:ext cx="3593465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dirty="0" smtClean="0"/>
              <a:t>Match traffic to available networks</a:t>
            </a:r>
            <a:endParaRPr lang="en-US" sz="3300" b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192" y="2178050"/>
            <a:ext cx="669228" cy="94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124200"/>
            <a:ext cx="74295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870" y="5267008"/>
            <a:ext cx="74295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Comparison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from the network traces</a:t>
            </a:r>
          </a:p>
          <a:p>
            <a:r>
              <a:rPr lang="en-US" dirty="0" smtClean="0"/>
              <a:t>Idealized migration</a:t>
            </a:r>
          </a:p>
          <a:p>
            <a:pPr lvl="1"/>
            <a:r>
              <a:rPr lang="en-US" dirty="0" smtClean="0"/>
              <a:t>Always use best-bandwidth network</a:t>
            </a:r>
          </a:p>
          <a:p>
            <a:pPr lvl="1"/>
            <a:r>
              <a:rPr lang="en-US" dirty="0" smtClean="0"/>
              <a:t>Always use best-latency network</a:t>
            </a:r>
          </a:p>
          <a:p>
            <a:r>
              <a:rPr lang="en-US" dirty="0" smtClean="0"/>
              <a:t>Idealized aggregation</a:t>
            </a:r>
          </a:p>
          <a:p>
            <a:pPr lvl="1"/>
            <a:r>
              <a:rPr lang="en-US" dirty="0" smtClean="0"/>
              <a:t>Aggregate bandwidth, minimum latency</a:t>
            </a:r>
          </a:p>
          <a:p>
            <a:r>
              <a:rPr lang="en-US" dirty="0" smtClean="0"/>
              <a:t>Upper bounds on app-oblivious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Results: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8229600" cy="4525963"/>
          </a:xfrm>
        </p:spPr>
        <p:txBody>
          <a:bodyPr/>
          <a:lstStyle/>
          <a:p>
            <a:r>
              <a:rPr lang="en-US" dirty="0" smtClean="0"/>
              <a:t>Trace #2: Ypsilanti, MI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11620" y="2340547"/>
          <a:ext cx="4569166" cy="378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278360" y="2333170"/>
          <a:ext cx="3408440" cy="379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Brace 9"/>
          <p:cNvSpPr/>
          <p:nvPr/>
        </p:nvSpPr>
        <p:spPr>
          <a:xfrm>
            <a:off x="3124200" y="4229665"/>
            <a:ext cx="413762" cy="1467161"/>
          </a:xfrm>
          <a:prstGeom prst="rightBrace">
            <a:avLst>
              <a:gd name="adj1" fmla="val 8333"/>
              <a:gd name="adj2" fmla="val 50466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02857" y="4002860"/>
            <a:ext cx="564943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3%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rot="10800000">
            <a:off x="7664659" y="3568479"/>
            <a:ext cx="838199" cy="661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7962" y="4762894"/>
            <a:ext cx="498949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7x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Results: Vehicular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#2: Ypsilanti, 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914399" y="2362200"/>
          <a:ext cx="4213293" cy="373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27692" y="2362200"/>
          <a:ext cx="3025708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ight Brace 7"/>
          <p:cNvSpPr/>
          <p:nvPr/>
        </p:nvSpPr>
        <p:spPr>
          <a:xfrm>
            <a:off x="2819400" y="4800600"/>
            <a:ext cx="201645" cy="534530"/>
          </a:xfrm>
          <a:prstGeom prst="rightBrace">
            <a:avLst>
              <a:gd name="adj1" fmla="val 8333"/>
              <a:gd name="adj2" fmla="val 51439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0762" y="4804191"/>
            <a:ext cx="653038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48%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77199" y="3889791"/>
            <a:ext cx="533401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6%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7086601" y="3455410"/>
            <a:ext cx="990601" cy="661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Results: Vehicular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#2: Ypsilanti, 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914399" y="2362200"/>
          <a:ext cx="4213293" cy="373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27692" y="2362200"/>
          <a:ext cx="3025708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Intentional Networking</a:t>
            </a:r>
          </a:p>
          <a:p>
            <a:pPr lvl="1"/>
            <a:r>
              <a:rPr lang="en-US" b="1" dirty="0" smtClean="0"/>
              <a:t>Separates concerns</a:t>
            </a:r>
            <a:r>
              <a:rPr lang="en-US" dirty="0" smtClean="0"/>
              <a:t> between apps and the system</a:t>
            </a:r>
          </a:p>
          <a:p>
            <a:pPr lvl="2"/>
            <a:r>
              <a:rPr lang="en-US" dirty="0" smtClean="0"/>
              <a:t>Applications describe their network traffic</a:t>
            </a:r>
          </a:p>
          <a:p>
            <a:pPr lvl="2"/>
            <a:r>
              <a:rPr lang="en-US" dirty="0" smtClean="0"/>
              <a:t>System matches traffic to the right network</a:t>
            </a:r>
          </a:p>
          <a:p>
            <a:pPr lvl="1"/>
            <a:r>
              <a:rPr lang="en-US" b="1" dirty="0" smtClean="0"/>
              <a:t>Simplifies</a:t>
            </a:r>
            <a:r>
              <a:rPr lang="en-US" dirty="0" smtClean="0"/>
              <a:t> app task with qualitative labels</a:t>
            </a:r>
          </a:p>
          <a:p>
            <a:pPr lvl="1"/>
            <a:r>
              <a:rPr lang="en-US" dirty="0" smtClean="0"/>
              <a:t>Provides abstractions for </a:t>
            </a:r>
            <a:r>
              <a:rPr lang="en-US" b="1" dirty="0" smtClean="0"/>
              <a:t>network concurrency</a:t>
            </a:r>
          </a:p>
          <a:p>
            <a:pPr lvl="1"/>
            <a:r>
              <a:rPr lang="en-US" dirty="0" smtClean="0"/>
              <a:t>Outperforms all application-oblivious strategies</a:t>
            </a:r>
          </a:p>
          <a:p>
            <a:r>
              <a:rPr lang="en-US" dirty="0" smtClean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Results: Vehicular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#2: Ypsilanti, 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086" y="5726668"/>
            <a:ext cx="15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4089" y="5726668"/>
            <a:ext cx="1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0625" y="2286000"/>
            <a:ext cx="244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Urgent Update Latency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1266" y="2286000"/>
            <a:ext cx="26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Background Throughput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5486" y="5726668"/>
            <a:ext cx="15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Single-process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00356" y="5726668"/>
            <a:ext cx="1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Multi-process</a:t>
            </a: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0" y="2819400"/>
          <a:ext cx="2133599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2011680" y="2819400"/>
          <a:ext cx="324612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975309" y="2818368"/>
          <a:ext cx="2071914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7232903" y="2819400"/>
          <a:ext cx="1635785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Results: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</a:t>
            </a:r>
          </a:p>
          <a:p>
            <a:pPr lvl="1"/>
            <a:r>
              <a:rPr lang="en-US" dirty="0" smtClean="0"/>
              <a:t>User opens 5 emails (foreground)</a:t>
            </a:r>
          </a:p>
          <a:p>
            <a:pPr lvl="1"/>
            <a:r>
              <a:rPr lang="en-US" dirty="0" smtClean="0"/>
              <a:t>App </a:t>
            </a:r>
            <a:r>
              <a:rPr lang="en-US" dirty="0" err="1" smtClean="0"/>
              <a:t>prefetches</a:t>
            </a:r>
            <a:r>
              <a:rPr lang="en-US" dirty="0" smtClean="0"/>
              <a:t> 100 emails (background)</a:t>
            </a:r>
          </a:p>
          <a:p>
            <a:r>
              <a:rPr lang="en-US" dirty="0" smtClean="0"/>
              <a:t>We report:</a:t>
            </a:r>
          </a:p>
          <a:p>
            <a:pPr lvl="1"/>
            <a:r>
              <a:rPr lang="en-US" dirty="0" smtClean="0"/>
              <a:t>Average on-demand fetch time</a:t>
            </a:r>
          </a:p>
          <a:p>
            <a:pPr lvl="1"/>
            <a:r>
              <a:rPr lang="en-US" dirty="0" smtClean="0"/>
              <a:t>Time to finish </a:t>
            </a:r>
            <a:r>
              <a:rPr lang="en-US" dirty="0" err="1" smtClean="0"/>
              <a:t>prefetching</a:t>
            </a:r>
            <a:r>
              <a:rPr lang="en-US" dirty="0" smtClean="0"/>
              <a:t> all 100 emails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Results: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#1: Ann Arbor, MI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80067" y="2343017"/>
          <a:ext cx="4554643" cy="378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288225" y="2343017"/>
          <a:ext cx="2922915" cy="378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ight Brace 5"/>
          <p:cNvSpPr/>
          <p:nvPr/>
        </p:nvSpPr>
        <p:spPr>
          <a:xfrm>
            <a:off x="2998628" y="3492789"/>
            <a:ext cx="539334" cy="2268045"/>
          </a:xfrm>
          <a:prstGeom prst="rightBrace">
            <a:avLst>
              <a:gd name="adj1" fmla="val 8333"/>
              <a:gd name="adj2" fmla="val 67500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34940" y="4007785"/>
            <a:ext cx="564943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1%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7237585" y="3337235"/>
            <a:ext cx="1127371" cy="667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37962" y="4762894"/>
            <a:ext cx="646364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11x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Results: Vehicular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#1: Ann Arbor, 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787400" y="2340547"/>
          <a:ext cx="4572000" cy="378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359400" y="2362200"/>
          <a:ext cx="292608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ight Brace 7"/>
          <p:cNvSpPr/>
          <p:nvPr/>
        </p:nvSpPr>
        <p:spPr>
          <a:xfrm>
            <a:off x="2998628" y="4640860"/>
            <a:ext cx="539334" cy="997940"/>
          </a:xfrm>
          <a:prstGeom prst="rightBrace">
            <a:avLst>
              <a:gd name="adj1" fmla="val 8333"/>
              <a:gd name="adj2" fmla="val 34557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01860" y="3965991"/>
            <a:ext cx="564943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1%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>
            <a:off x="7461484" y="3500948"/>
            <a:ext cx="840376" cy="691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37962" y="4727991"/>
            <a:ext cx="498949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4x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approaches: two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All details hidden			 	  All details exposed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n>
                <a:solidFill>
                  <a:srgbClr val="BFBFBF"/>
                </a:solidFill>
              </a:ln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Result: mismatched		     Result: hard for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         traffic                                   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143000" y="2514600"/>
            <a:ext cx="2362200" cy="2590800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BFBFBF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81200" y="2321558"/>
            <a:ext cx="722709" cy="497842"/>
            <a:chOff x="1868091" y="2550158"/>
            <a:chExt cx="722709" cy="497842"/>
          </a:xfrm>
        </p:grpSpPr>
        <p:sp>
          <p:nvSpPr>
            <p:cNvPr id="11" name="Can 10"/>
            <p:cNvSpPr/>
            <p:nvPr/>
          </p:nvSpPr>
          <p:spPr>
            <a:xfrm>
              <a:off x="1961660" y="2550158"/>
              <a:ext cx="535571" cy="497842"/>
            </a:xfrm>
            <a:prstGeom prst="can">
              <a:avLst/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an 11"/>
            <p:cNvSpPr/>
            <p:nvPr/>
          </p:nvSpPr>
          <p:spPr>
            <a:xfrm>
              <a:off x="1868091" y="2550159"/>
              <a:ext cx="722709" cy="269242"/>
            </a:xfrm>
            <a:prstGeom prst="can">
              <a:avLst/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971943" y="2575581"/>
              <a:ext cx="533180" cy="213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0" y="33528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Please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insert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packets</a:t>
            </a:r>
            <a:endParaRPr lang="en-US" sz="2800" dirty="0">
              <a:solidFill>
                <a:schemeClr val="bg1"/>
              </a:solidFill>
              <a:latin typeface="Lucida Sans Typewriter"/>
              <a:cs typeface="Lucida Sans Typewriter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717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Results: </a:t>
            </a:r>
            <a:r>
              <a:rPr lang="en-US" smtClean="0"/>
              <a:t>Vehicular Sensing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#2: Ypsilanti, 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838200" y="2340547"/>
          <a:ext cx="4572000" cy="378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410200" y="2340547"/>
          <a:ext cx="292608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ight Brace 7"/>
          <p:cNvSpPr/>
          <p:nvPr/>
        </p:nvSpPr>
        <p:spPr>
          <a:xfrm>
            <a:off x="2998628" y="4810287"/>
            <a:ext cx="539334" cy="572481"/>
          </a:xfrm>
          <a:prstGeom prst="rightBrace">
            <a:avLst>
              <a:gd name="adj1" fmla="val 8333"/>
              <a:gd name="adj2" fmla="val 34557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26657" y="3733800"/>
            <a:ext cx="564943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6%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>
            <a:off x="7586281" y="3268757"/>
            <a:ext cx="840376" cy="691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37962" y="4727991"/>
            <a:ext cx="498949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Results: Multiple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#1: Ann Arbor, 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2819400"/>
          <a:ext cx="1783003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201189" y="2819400"/>
          <a:ext cx="278130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689" y="5867400"/>
            <a:ext cx="15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Single-process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4089" y="5867400"/>
            <a:ext cx="1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Multi-process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0625" y="2286000"/>
            <a:ext cx="244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Urgent Update Latency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5287289" y="2819400"/>
          <a:ext cx="178308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11266" y="2286000"/>
            <a:ext cx="244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Throughput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9156" y="5867400"/>
            <a:ext cx="15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Single-process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00356" y="5867400"/>
            <a:ext cx="1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Multi-process</a:t>
            </a:r>
            <a:endParaRPr lang="en-US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7232904" y="2819400"/>
          <a:ext cx="1453896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Vehicular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Ford research platform specs</a:t>
            </a:r>
          </a:p>
          <a:p>
            <a:r>
              <a:rPr lang="en-US" dirty="0" smtClean="0"/>
              <a:t>Raw sensor data sent to central server</a:t>
            </a:r>
          </a:p>
          <a:p>
            <a:pPr lvl="1"/>
            <a:r>
              <a:rPr lang="en-US" dirty="0" smtClean="0"/>
              <a:t>About 25KB/sec of data</a:t>
            </a:r>
          </a:p>
          <a:p>
            <a:pPr lvl="1"/>
            <a:r>
              <a:rPr lang="en-US" dirty="0" smtClean="0"/>
              <a:t>Useful for long-term analysis, preventative maintenance</a:t>
            </a:r>
          </a:p>
          <a:p>
            <a:r>
              <a:rPr lang="en-US" dirty="0" smtClean="0"/>
              <a:t>Some sensor readings indicate abnormal conditions</a:t>
            </a:r>
          </a:p>
          <a:p>
            <a:pPr lvl="1"/>
            <a:r>
              <a:rPr lang="en-US" dirty="0" smtClean="0"/>
              <a:t>Traction control engaging =&gt; slippery roads</a:t>
            </a:r>
          </a:p>
          <a:p>
            <a:pPr lvl="1"/>
            <a:r>
              <a:rPr lang="en-US" dirty="0" smtClean="0"/>
              <a:t>Send these reports to service to alert other drivers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854200" cy="1854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measures available networks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 describe their traffic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System matches traffic to networks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143000"/>
            <a:ext cx="1905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679700"/>
            <a:ext cx="1905000" cy="1435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t="13333"/>
          <a:stretch>
            <a:fillRect/>
          </a:stretch>
        </p:blipFill>
        <p:spPr>
          <a:xfrm>
            <a:off x="6781800" y="4381500"/>
            <a:ext cx="19050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Separate concerns</a:t>
            </a:r>
          </a:p>
          <a:p>
            <a:pPr lvl="1"/>
            <a:r>
              <a:rPr lang="en-US" dirty="0" smtClean="0"/>
              <a:t>System monitors and measures available networks</a:t>
            </a:r>
          </a:p>
          <a:p>
            <a:pPr lvl="1"/>
            <a:r>
              <a:rPr lang="en-US" dirty="0" smtClean="0"/>
              <a:t>Apps describe their traffic</a:t>
            </a:r>
          </a:p>
          <a:p>
            <a:pPr lvl="1"/>
            <a:r>
              <a:rPr lang="en-US" dirty="0" smtClean="0"/>
              <a:t>System matches traffic to the right network</a:t>
            </a:r>
          </a:p>
          <a:p>
            <a:r>
              <a:rPr lang="en-US" dirty="0" smtClean="0"/>
              <a:t>Be simple</a:t>
            </a:r>
          </a:p>
          <a:p>
            <a:pPr lvl="1"/>
            <a:r>
              <a:rPr lang="en-US" dirty="0" smtClean="0"/>
              <a:t>Apps use qualitative labels like FG/BG, small/large</a:t>
            </a:r>
          </a:p>
          <a:p>
            <a:r>
              <a:rPr lang="en-US" dirty="0" smtClean="0"/>
              <a:t>Embrace concurrency</a:t>
            </a:r>
          </a:p>
          <a:p>
            <a:pPr lvl="1"/>
            <a:r>
              <a:rPr lang="en-US" dirty="0" smtClean="0"/>
              <a:t>Consider multiple networks like multiple cores</a:t>
            </a:r>
          </a:p>
          <a:p>
            <a:pPr lvl="1"/>
            <a:r>
              <a:rPr lang="en-US" dirty="0" smtClean="0"/>
              <a:t>Abstractions for network concurrency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Intentional Networking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/>
              <a:t>Abstractions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Multi-socket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Socket: logical connection between endpoints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334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676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240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0" name="Straight Arrow Connector 9"/>
          <p:cNvCxnSpPr>
            <a:stCxn id="8" idx="6"/>
            <a:endCxn id="9" idx="2"/>
          </p:cNvCxnSpPr>
          <p:nvPr/>
        </p:nvCxnSpPr>
        <p:spPr bwMode="auto">
          <a:xfrm>
            <a:off x="1828800" y="4724400"/>
            <a:ext cx="5486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Multi-socket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 (Body)"/>
                <a:cs typeface="Calibri (Body)"/>
              </a:rPr>
              <a:t>Multi-socket: </a:t>
            </a:r>
            <a:r>
              <a:rPr lang="en-US" i="1" dirty="0" smtClean="0">
                <a:latin typeface="Calibri (Body)"/>
                <a:cs typeface="Calibri (Body)"/>
              </a:rPr>
              <a:t>virtual</a:t>
            </a:r>
            <a:r>
              <a:rPr lang="en-US" dirty="0" smtClean="0">
                <a:latin typeface="Calibri (Body)"/>
                <a:cs typeface="Calibri (Body)"/>
              </a:rPr>
              <a:t> connection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Measures performance of each alternative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Encapsulates transient network failure</a:t>
            </a: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553200" y="3505200"/>
            <a:ext cx="914400" cy="2362200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3505200"/>
            <a:ext cx="914400" cy="2362200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4676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40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438400" y="5181600"/>
            <a:ext cx="304800" cy="304800"/>
          </a:xfrm>
          <a:prstGeom prst="ellipse">
            <a:avLst/>
          </a:prstGeom>
          <a:solidFill>
            <a:srgbClr val="F9EB9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3810000"/>
            <a:ext cx="304800" cy="304800"/>
          </a:xfrm>
          <a:prstGeom prst="ellipse">
            <a:avLst/>
          </a:prstGeom>
          <a:solidFill>
            <a:srgbClr val="F9EB9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400800" y="5181600"/>
            <a:ext cx="304800" cy="304800"/>
          </a:xfrm>
          <a:prstGeom prst="ellipse">
            <a:avLst/>
          </a:prstGeom>
          <a:solidFill>
            <a:srgbClr val="F9EB9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rgbClr val="F9EB9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743200" y="53340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cxnSp>
        <p:nvCxnSpPr>
          <p:cNvPr id="24" name="Straight Arrow Connector 23"/>
          <p:cNvCxnSpPr>
            <a:stCxn id="10" idx="7"/>
            <a:endCxn id="15" idx="2"/>
          </p:cNvCxnSpPr>
          <p:nvPr/>
        </p:nvCxnSpPr>
        <p:spPr>
          <a:xfrm rot="5400000" flipH="1" flipV="1">
            <a:off x="1784163" y="3962401"/>
            <a:ext cx="654237" cy="6542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5"/>
            <a:endCxn id="14" idx="2"/>
          </p:cNvCxnSpPr>
          <p:nvPr/>
        </p:nvCxnSpPr>
        <p:spPr>
          <a:xfrm rot="16200000" flipH="1">
            <a:off x="1860363" y="4755962"/>
            <a:ext cx="501837" cy="654237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6"/>
            <a:endCxn id="11" idx="1"/>
          </p:cNvCxnSpPr>
          <p:nvPr/>
        </p:nvCxnSpPr>
        <p:spPr>
          <a:xfrm>
            <a:off x="6705600" y="3962400"/>
            <a:ext cx="654237" cy="6542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1" idx="3"/>
          </p:cNvCxnSpPr>
          <p:nvPr/>
        </p:nvCxnSpPr>
        <p:spPr>
          <a:xfrm flipV="1">
            <a:off x="6705600" y="4832163"/>
            <a:ext cx="654237" cy="5018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755173" y="3660111"/>
            <a:ext cx="3645627" cy="660061"/>
          </a:xfrm>
          <a:custGeom>
            <a:avLst/>
            <a:gdLst>
              <a:gd name="connsiteX0" fmla="*/ 0 w 3605403"/>
              <a:gd name="connsiteY0" fmla="*/ 299539 h 660061"/>
              <a:gd name="connsiteX1" fmla="*/ 871754 w 3605403"/>
              <a:gd name="connsiteY1" fmla="*/ 52016 h 660061"/>
              <a:gd name="connsiteX2" fmla="*/ 2582975 w 3605403"/>
              <a:gd name="connsiteY2" fmla="*/ 611633 h 660061"/>
              <a:gd name="connsiteX3" fmla="*/ 3605403 w 3605403"/>
              <a:gd name="connsiteY3" fmla="*/ 342586 h 66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403" h="660061">
                <a:moveTo>
                  <a:pt x="0" y="299539"/>
                </a:moveTo>
                <a:cubicBezTo>
                  <a:pt x="220629" y="149769"/>
                  <a:pt x="441258" y="0"/>
                  <a:pt x="871754" y="52016"/>
                </a:cubicBezTo>
                <a:cubicBezTo>
                  <a:pt x="1302250" y="104032"/>
                  <a:pt x="2127367" y="563205"/>
                  <a:pt x="2582975" y="611633"/>
                </a:cubicBezTo>
                <a:cubicBezTo>
                  <a:pt x="3038583" y="660061"/>
                  <a:pt x="3440380" y="387427"/>
                  <a:pt x="3605403" y="342586"/>
                </a:cubicBezTo>
              </a:path>
            </a:pathLst>
          </a:custGeom>
          <a:ln w="1016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description of network traffic</a:t>
            </a:r>
          </a:p>
          <a:p>
            <a:r>
              <a:rPr lang="en-US" b="1" dirty="0" smtClean="0"/>
              <a:t>Size:</a:t>
            </a:r>
            <a:r>
              <a:rPr lang="en-US" dirty="0" smtClean="0"/>
              <a:t> small (latency) or large (bandwidth)</a:t>
            </a:r>
          </a:p>
          <a:p>
            <a:r>
              <a:rPr lang="en-US" b="1" dirty="0" smtClean="0"/>
              <a:t>Interactivity</a:t>
            </a:r>
            <a:r>
              <a:rPr lang="en-US" dirty="0" smtClean="0"/>
              <a:t>: foreground vs. background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rcRect t="18400" b="24000"/>
          <a:stretch>
            <a:fillRect/>
          </a:stretch>
        </p:blipFill>
        <p:spPr>
          <a:xfrm>
            <a:off x="6934200" y="1361846"/>
            <a:ext cx="2133600" cy="122895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1676400" y="3505200"/>
            <a:ext cx="914400" cy="2362200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334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5240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438400" y="5181600"/>
            <a:ext cx="304800" cy="304800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743200" y="53340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Arrow Connector 43"/>
          <p:cNvCxnSpPr>
            <a:stCxn id="41" idx="7"/>
          </p:cNvCxnSpPr>
          <p:nvPr/>
        </p:nvCxnSpPr>
        <p:spPr>
          <a:xfrm rot="5400000" flipH="1" flipV="1">
            <a:off x="1784163" y="3962401"/>
            <a:ext cx="654237" cy="6542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5"/>
            <a:endCxn id="42" idx="2"/>
          </p:cNvCxnSpPr>
          <p:nvPr/>
        </p:nvCxnSpPr>
        <p:spPr>
          <a:xfrm rot="16200000" flipH="1">
            <a:off x="1860363" y="4755962"/>
            <a:ext cx="501837" cy="654237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553200" y="3505200"/>
            <a:ext cx="914400" cy="2362200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4676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438400" y="3810000"/>
            <a:ext cx="304800" cy="304800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400800" y="5181600"/>
            <a:ext cx="304800" cy="304800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2" name="Straight Arrow Connector 51"/>
          <p:cNvCxnSpPr>
            <a:stCxn id="51" idx="6"/>
            <a:endCxn id="48" idx="1"/>
          </p:cNvCxnSpPr>
          <p:nvPr/>
        </p:nvCxnSpPr>
        <p:spPr>
          <a:xfrm>
            <a:off x="6705600" y="3962400"/>
            <a:ext cx="654237" cy="6542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6"/>
            <a:endCxn id="48" idx="3"/>
          </p:cNvCxnSpPr>
          <p:nvPr/>
        </p:nvCxnSpPr>
        <p:spPr>
          <a:xfrm flipV="1">
            <a:off x="6705600" y="4832163"/>
            <a:ext cx="654237" cy="5018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38200" y="4114800"/>
            <a:ext cx="685800" cy="3962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743200" y="3657600"/>
            <a:ext cx="3657600" cy="660061"/>
          </a:xfrm>
          <a:custGeom>
            <a:avLst/>
            <a:gdLst>
              <a:gd name="connsiteX0" fmla="*/ 0 w 3605403"/>
              <a:gd name="connsiteY0" fmla="*/ 299539 h 660061"/>
              <a:gd name="connsiteX1" fmla="*/ 871754 w 3605403"/>
              <a:gd name="connsiteY1" fmla="*/ 52016 h 660061"/>
              <a:gd name="connsiteX2" fmla="*/ 2582975 w 3605403"/>
              <a:gd name="connsiteY2" fmla="*/ 611633 h 660061"/>
              <a:gd name="connsiteX3" fmla="*/ 3605403 w 3605403"/>
              <a:gd name="connsiteY3" fmla="*/ 342586 h 66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403" h="660061">
                <a:moveTo>
                  <a:pt x="0" y="299539"/>
                </a:moveTo>
                <a:cubicBezTo>
                  <a:pt x="220629" y="149769"/>
                  <a:pt x="441258" y="0"/>
                  <a:pt x="871754" y="52016"/>
                </a:cubicBezTo>
                <a:cubicBezTo>
                  <a:pt x="1302250" y="104032"/>
                  <a:pt x="2127367" y="563205"/>
                  <a:pt x="2582975" y="611633"/>
                </a:cubicBezTo>
                <a:cubicBezTo>
                  <a:pt x="3038583" y="660061"/>
                  <a:pt x="3440380" y="387427"/>
                  <a:pt x="3605403" y="342586"/>
                </a:cubicBezTo>
              </a:path>
            </a:pathLst>
          </a:custGeom>
          <a:ln w="1016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14400" y="4114800"/>
            <a:ext cx="685800" cy="396239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785E-6 -2.93654E-6 L 0.05002 0.066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6689 L 0.19514 -0.1048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785E-6 -2.93654E-6 L 0.05002 0.066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02 0.0667 L 0.20424 0.2044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27 0.20449 L 0.53489 0.2047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21 -0.10491 C 0.21117 -0.12529 0.22714 -0.14567 0.27017 -0.13826 C 0.3132 -0.13085 0.41038 -0.066 0.45341 -0.06044 C 0.49644 -0.05489 0.51588 -0.0975 0.52837 -0.10491 " pathEditMode="relative" ptsTypes="aaaA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  <p:bldP spid="56" grpId="3" animBg="1"/>
      <p:bldP spid="55" grpId="0" animBg="1"/>
      <p:bldP spid="55" grpId="1" animBg="1"/>
      <p:bldP spid="55" grpId="2" animBg="1"/>
      <p:bldP spid="55" grpId="4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1139</Words>
  <Application>Microsoft Macintosh PowerPoint</Application>
  <PresentationFormat>On-screen Show (4:3)</PresentationFormat>
  <Paragraphs>351</Paragraphs>
  <Slides>32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Intentional Networking: Opportunistic Exploitation of  Mobile Network Diversity</vt:lpstr>
      <vt:lpstr>The Challenge</vt:lpstr>
      <vt:lpstr>Current approaches: two extremes</vt:lpstr>
      <vt:lpstr>Solution</vt:lpstr>
      <vt:lpstr>Intentional Networking</vt:lpstr>
      <vt:lpstr>Roadmap</vt:lpstr>
      <vt:lpstr>Abstraction: Multi-socket</vt:lpstr>
      <vt:lpstr>Abstraction: Multi-socket</vt:lpstr>
      <vt:lpstr>Abstraction: Label</vt:lpstr>
      <vt:lpstr>Implementing “foreground”</vt:lpstr>
      <vt:lpstr>Abstraction: IROB</vt:lpstr>
      <vt:lpstr>Abstraction: Ordering Constraints</vt:lpstr>
      <vt:lpstr>Abstraction: Thunk</vt:lpstr>
      <vt:lpstr>Intentional Networking: Abstractions</vt:lpstr>
      <vt:lpstr>Roadmap</vt:lpstr>
      <vt:lpstr>Applications</vt:lpstr>
      <vt:lpstr>Applications</vt:lpstr>
      <vt:lpstr>Roadmap</vt:lpstr>
      <vt:lpstr>Evaluation: Methodology</vt:lpstr>
      <vt:lpstr>Evaluation: Comparison Strategies</vt:lpstr>
      <vt:lpstr>Evaluation Results: Email</vt:lpstr>
      <vt:lpstr>Evaluation Results: Vehicular Sensing</vt:lpstr>
      <vt:lpstr>Evaluation Results: Vehicular Sensing</vt:lpstr>
      <vt:lpstr>Summary</vt:lpstr>
      <vt:lpstr>Slide 25</vt:lpstr>
      <vt:lpstr>Evaluation Results: Vehicular Sensing</vt:lpstr>
      <vt:lpstr>Evaluation Results: Email</vt:lpstr>
      <vt:lpstr>Evaluation Results: Email</vt:lpstr>
      <vt:lpstr>Evaluation Results: Vehicular Sensing</vt:lpstr>
      <vt:lpstr>Evaluation Results: Vehicular Sensing</vt:lpstr>
      <vt:lpstr>Evaluation Results: Multiple Processes</vt:lpstr>
      <vt:lpstr>Vehicular Sensing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Intentional Networking: Opportunistic Exploitation of Mobile Network Diversity</dc:title>
  <dc:creator>Brett Higgins</dc:creator>
  <cp:lastModifiedBy>Brett Higgins</cp:lastModifiedBy>
  <cp:revision>451</cp:revision>
  <dcterms:created xsi:type="dcterms:W3CDTF">2010-09-24T02:14:32Z</dcterms:created>
  <dcterms:modified xsi:type="dcterms:W3CDTF">2010-09-24T02:14:52Z</dcterms:modified>
</cp:coreProperties>
</file>