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charts/chart11.xml" ContentType="application/vnd.openxmlformats-officedocument.drawingml.char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charts/chart12.xml" ContentType="application/vnd.openxmlformats-officedocument.drawingml.chart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Default Extension="bin" ContentType="application/vnd.openxmlformats-officedocument.presentationml.printerSettings"/>
  <Override PartName="/ppt/slides/slide24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charts/chart14.xml" ContentType="application/vnd.openxmlformats-officedocument.drawingml.chart+xml"/>
  <Override PartName="/ppt/slides/slide5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charts/chart9.xml" ContentType="application/vnd.openxmlformats-officedocument.drawingml.chart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charts/chart15.xml" ContentType="application/vnd.openxmlformats-officedocument.drawingml.chart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charts/chart4.xml" ContentType="application/vnd.openxmlformats-officedocument.drawingml.char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charts/chart10.xml" ContentType="application/vnd.openxmlformats-officedocument.drawingml.chart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66" r:id="rId3"/>
    <p:sldId id="367" r:id="rId4"/>
    <p:sldId id="360" r:id="rId5"/>
    <p:sldId id="318" r:id="rId6"/>
    <p:sldId id="320" r:id="rId7"/>
    <p:sldId id="319" r:id="rId8"/>
    <p:sldId id="321" r:id="rId9"/>
    <p:sldId id="262" r:id="rId10"/>
    <p:sldId id="269" r:id="rId11"/>
    <p:sldId id="270" r:id="rId12"/>
    <p:sldId id="271" r:id="rId13"/>
    <p:sldId id="272" r:id="rId14"/>
    <p:sldId id="359" r:id="rId15"/>
    <p:sldId id="275" r:id="rId16"/>
    <p:sldId id="357" r:id="rId17"/>
    <p:sldId id="322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49" r:id="rId26"/>
    <p:sldId id="306" r:id="rId27"/>
    <p:sldId id="307" r:id="rId28"/>
    <p:sldId id="308" r:id="rId29"/>
    <p:sldId id="356" r:id="rId30"/>
    <p:sldId id="323" r:id="rId31"/>
    <p:sldId id="286" r:id="rId32"/>
    <p:sldId id="326" r:id="rId33"/>
    <p:sldId id="330" r:id="rId34"/>
    <p:sldId id="331" r:id="rId35"/>
    <p:sldId id="332" r:id="rId36"/>
    <p:sldId id="287" r:id="rId37"/>
    <p:sldId id="311" r:id="rId38"/>
    <p:sldId id="340" r:id="rId39"/>
    <p:sldId id="288" r:id="rId40"/>
    <p:sldId id="277" r:id="rId41"/>
    <p:sldId id="278" r:id="rId42"/>
    <p:sldId id="279" r:id="rId43"/>
    <p:sldId id="281" r:id="rId44"/>
    <p:sldId id="282" r:id="rId45"/>
    <p:sldId id="283" r:id="rId46"/>
    <p:sldId id="333" r:id="rId47"/>
    <p:sldId id="339" r:id="rId48"/>
    <p:sldId id="325" r:id="rId49"/>
    <p:sldId id="336" r:id="rId50"/>
    <p:sldId id="368" r:id="rId51"/>
    <p:sldId id="355" r:id="rId52"/>
    <p:sldId id="268" r:id="rId53"/>
    <p:sldId id="343" r:id="rId54"/>
    <p:sldId id="324" r:id="rId55"/>
    <p:sldId id="363" r:id="rId56"/>
    <p:sldId id="361" r:id="rId57"/>
    <p:sldId id="362" r:id="rId58"/>
    <p:sldId id="344" r:id="rId59"/>
    <p:sldId id="347" r:id="rId60"/>
    <p:sldId id="348" r:id="rId61"/>
    <p:sldId id="350" r:id="rId62"/>
    <p:sldId id="351" r:id="rId63"/>
    <p:sldId id="352" r:id="rId64"/>
    <p:sldId id="353" r:id="rId65"/>
    <p:sldId id="354" r:id="rId66"/>
    <p:sldId id="365" r:id="rId67"/>
    <p:sldId id="345" r:id="rId68"/>
    <p:sldId id="36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700"/>
    <a:srgbClr val="FFF0A6"/>
    <a:srgbClr val="F9EB9C"/>
    <a:srgbClr val="181818"/>
    <a:srgbClr val="CE4642"/>
    <a:srgbClr val="4982CE"/>
    <a:srgbClr val="68CE56"/>
    <a:srgbClr val="FEFEFE"/>
    <a:srgbClr val="85FF6B"/>
    <a:srgbClr val="88A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735" autoAdjust="0"/>
    <p:restoredTop sz="77778" autoAdjust="0"/>
  </p:normalViewPr>
  <p:slideViewPr>
    <p:cSldViewPr snapToObjects="1">
      <p:cViewPr varScale="1">
        <p:scale>
          <a:sx n="91" d="100"/>
          <a:sy n="91" d="100"/>
        </p:scale>
        <p:origin x="-1136" y="-10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275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vehicular_sensing_eval:mobicom2010_benchmarks_vehicular_sens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brettdh:src:research:papers:dissertation:figs:predictor_uncertainty:talk_graphs:intnw_driv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brettdh:src:research:papers:dissertation:figs:predictor_uncertainty:talk_graphs:speech_walk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ettdh:src:research:libcmm_eval:tbird_eval:mobicom2010_benchmarks_tbir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brettdh:src:research:papers:endplay:redundant_parallelism:uncertainty_talk_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brettdh:src:research:papers:dissertation:figs:predictor_uncertainty:talk_graphs:speech_server_l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On-demand</a:t>
            </a:r>
            <a:r>
              <a:rPr lang="en-US" baseline="0"/>
              <a:t> fetch time</a:t>
            </a:r>
            <a:endParaRPr lang="en-US"/>
          </a:p>
        </c:rich>
      </c:tx>
      <c:layout>
        <c:manualLayout>
          <c:xMode val="edge"/>
          <c:yMode val="edge"/>
          <c:x val="0.0912960921095885"/>
          <c:y val="0.0017444981213097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Sheet1!$A$1</c:f>
              <c:strCache>
                <c:ptCount val="1"/>
                <c:pt idx="0">
                  <c:v>Best bandwidth</c:v>
                </c:pt>
              </c:strCache>
            </c:strRef>
          </c:tx>
          <c:errBars>
            <c:errBarType val="both"/>
            <c:errValType val="fixedVal"/>
            <c:val val="2.12"/>
          </c:errBars>
          <c:val>
            <c:numRef>
              <c:f>Sheet1!$G$2</c:f>
              <c:numCache>
                <c:formatCode>0.00</c:formatCode>
                <c:ptCount val="1"/>
                <c:pt idx="0">
                  <c:v>57.14820968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Best latency</c:v>
                </c:pt>
              </c:strCache>
            </c:strRef>
          </c:tx>
          <c:errBars>
            <c:errBarType val="both"/>
            <c:errValType val="fixedVal"/>
            <c:val val="1.54"/>
          </c:errBars>
          <c:val>
            <c:numRef>
              <c:f>Sheet1!$H$2</c:f>
              <c:numCache>
                <c:formatCode>0.00</c:formatCode>
                <c:ptCount val="1"/>
                <c:pt idx="0">
                  <c:v>60.24941728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Aggregate</c:v>
                </c:pt>
              </c:strCache>
            </c:strRef>
          </c:tx>
          <c:errBars>
            <c:errBarType val="both"/>
            <c:errValType val="fixedVal"/>
            <c:val val="1.31"/>
          </c:errBars>
          <c:val>
            <c:numRef>
              <c:f>Sheet1!$I$2</c:f>
              <c:numCache>
                <c:formatCode>0.00</c:formatCode>
                <c:ptCount val="1"/>
                <c:pt idx="0">
                  <c:v>40.30219088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Intentional Networking</c:v>
                </c:pt>
              </c:strCache>
            </c:strRef>
          </c:tx>
          <c:errBars>
            <c:errBarType val="both"/>
            <c:errValType val="fixedVal"/>
            <c:val val="1.0"/>
          </c:errBars>
          <c:val>
            <c:numRef>
              <c:f>Sheet1!$J$2</c:f>
              <c:numCache>
                <c:formatCode>0.00</c:formatCode>
                <c:ptCount val="1"/>
                <c:pt idx="0">
                  <c:v>5.658189999999974</c:v>
                </c:pt>
              </c:numCache>
            </c:numRef>
          </c:val>
        </c:ser>
        <c:axId val="190414344"/>
        <c:axId val="190417656"/>
      </c:barChart>
      <c:catAx>
        <c:axId val="190414344"/>
        <c:scaling>
          <c:orientation val="minMax"/>
        </c:scaling>
        <c:delete val="1"/>
        <c:axPos val="b"/>
        <c:tickLblPos val="nextTo"/>
        <c:crossAx val="190417656"/>
        <c:crosses val="autoZero"/>
        <c:auto val="1"/>
        <c:lblAlgn val="ctr"/>
        <c:lblOffset val="100"/>
      </c:catAx>
      <c:valAx>
        <c:axId val="190417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414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007211381683"/>
          <c:y val="0.14148608839354"/>
          <c:w val="0.308315784543613"/>
          <c:h val="0.7861367872494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0301470041566693"/>
          <c:y val="0.0185185185185185"/>
        </c:manualLayout>
      </c:layout>
    </c:title>
    <c:plotArea>
      <c:layout>
        <c:manualLayout>
          <c:layoutTarget val="inner"/>
          <c:xMode val="edge"/>
          <c:yMode val="edge"/>
          <c:x val="0.187332331266779"/>
          <c:y val="0.153631882978131"/>
          <c:w val="0.38150278179087"/>
          <c:h val="0.796743659245747"/>
        </c:manualLayout>
      </c:layout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axId val="598843032"/>
        <c:axId val="608017496"/>
      </c:barChart>
      <c:catAx>
        <c:axId val="598843032"/>
        <c:scaling>
          <c:orientation val="minMax"/>
        </c:scaling>
        <c:delete val="1"/>
        <c:axPos val="b"/>
        <c:tickLblPos val="nextTo"/>
        <c:crossAx val="608017496"/>
        <c:crosses val="autoZero"/>
        <c:auto val="1"/>
        <c:lblAlgn val="ctr"/>
        <c:lblOffset val="100"/>
      </c:catAx>
      <c:valAx>
        <c:axId val="6080174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8843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54593710905"/>
          <c:y val="0.00143076448749407"/>
          <c:w val="0.311959790121409"/>
          <c:h val="0.99856923551250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0859937574941"/>
          <c:y val="0.152509469407643"/>
          <c:w val="0.588034932650474"/>
          <c:h val="0.798228622332366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5.622177314799978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6.574318531599981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axId val="599528184"/>
        <c:axId val="599189208"/>
      </c:barChart>
      <c:catAx>
        <c:axId val="599528184"/>
        <c:scaling>
          <c:orientation val="minMax"/>
        </c:scaling>
        <c:delete val="1"/>
        <c:axPos val="b"/>
        <c:tickLblPos val="nextTo"/>
        <c:crossAx val="599189208"/>
        <c:crosses val="autoZero"/>
        <c:auto val="1"/>
        <c:lblAlgn val="ctr"/>
        <c:lblOffset val="100"/>
      </c:catAx>
      <c:valAx>
        <c:axId val="599189208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952818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Urgent update time</a:t>
            </a:r>
          </a:p>
        </c:rich>
      </c:tx>
      <c:layout>
        <c:manualLayout>
          <c:xMode val="edge"/>
          <c:yMode val="edge"/>
          <c:x val="0.0301470041566693"/>
          <c:y val="0.0185185185185185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Best bandwidth</c:v>
          </c:tx>
          <c:errBars>
            <c:errBarType val="both"/>
            <c:errValType val="fixedVal"/>
            <c:val val="0.14"/>
          </c:errBars>
          <c:val>
            <c:numRef>
              <c:f>Bursty2!$B$61</c:f>
              <c:numCache>
                <c:formatCode>0.00</c:formatCode>
                <c:ptCount val="1"/>
                <c:pt idx="0">
                  <c:v>6.522192199999997</c:v>
                </c:pt>
              </c:numCache>
            </c:numRef>
          </c:val>
        </c:ser>
        <c:ser>
          <c:idx val="1"/>
          <c:order val="1"/>
          <c:tx>
            <c:v>Best latency</c:v>
          </c:tx>
          <c:errBars>
            <c:errBarType val="both"/>
            <c:errValType val="fixedVal"/>
            <c:val val="0.0"/>
          </c:errBars>
          <c:val>
            <c:numRef>
              <c:f>Bursty2!$D$61</c:f>
              <c:numCache>
                <c:formatCode>0.00</c:formatCode>
                <c:ptCount val="1"/>
                <c:pt idx="0">
                  <c:v>2.7488058</c:v>
                </c:pt>
              </c:numCache>
            </c:numRef>
          </c:val>
        </c:ser>
        <c:ser>
          <c:idx val="2"/>
          <c:order val="2"/>
          <c:tx>
            <c:v>Aggregate</c:v>
          </c:tx>
          <c:errBars>
            <c:errBarType val="both"/>
            <c:errValType val="fixedVal"/>
            <c:val val="0.22"/>
          </c:errBars>
          <c:val>
            <c:numRef>
              <c:f>Bursty2!$F$61</c:f>
              <c:numCache>
                <c:formatCode>0.00</c:formatCode>
                <c:ptCount val="1"/>
                <c:pt idx="0">
                  <c:v>2.6256104</c:v>
                </c:pt>
              </c:numCache>
            </c:numRef>
          </c:val>
        </c:ser>
        <c:ser>
          <c:idx val="3"/>
          <c:order val="3"/>
          <c:tx>
            <c:v>Intentional Networking</c:v>
          </c:tx>
          <c:errBars>
            <c:errBarType val="both"/>
            <c:errValType val="fixedVal"/>
            <c:val val="0.03"/>
          </c:errBars>
          <c:val>
            <c:numRef>
              <c:f>Bursty2!$H$61</c:f>
              <c:numCache>
                <c:formatCode>0.00</c:formatCode>
                <c:ptCount val="1"/>
                <c:pt idx="0">
                  <c:v>1.352272</c:v>
                </c:pt>
              </c:numCache>
            </c:numRef>
          </c:val>
        </c:ser>
        <c:ser>
          <c:idx val="4"/>
          <c:order val="4"/>
          <c:tx>
            <c:v>Intentional Networking, two-process</c:v>
          </c:tx>
          <c:spPr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c:spPr>
          <c:errBars>
            <c:errBarType val="both"/>
            <c:errValType val="fixedVal"/>
            <c:val val="0.14"/>
          </c:errBars>
          <c:val>
            <c:numRef>
              <c:f>multiprocess_bursty2!$I$66</c:f>
              <c:numCache>
                <c:formatCode>0.00</c:formatCode>
                <c:ptCount val="1"/>
                <c:pt idx="0">
                  <c:v>1.6284308</c:v>
                </c:pt>
              </c:numCache>
            </c:numRef>
          </c:val>
        </c:ser>
        <c:axId val="538074248"/>
        <c:axId val="538077304"/>
      </c:barChart>
      <c:catAx>
        <c:axId val="538074248"/>
        <c:scaling>
          <c:orientation val="minMax"/>
        </c:scaling>
        <c:delete val="1"/>
        <c:axPos val="b"/>
        <c:tickLblPos val="nextTo"/>
        <c:crossAx val="538077304"/>
        <c:crosses val="autoZero"/>
        <c:auto val="1"/>
        <c:lblAlgn val="ctr"/>
        <c:lblOffset val="100"/>
      </c:catAx>
      <c:valAx>
        <c:axId val="538077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8074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54593710905"/>
          <c:y val="0.00143076448749407"/>
          <c:w val="0.311959790121409"/>
          <c:h val="0.99856923551250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throughput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0.0"/>
          </c:errBars>
          <c:val>
            <c:numRef>
              <c:f>Bursty2!$C$68</c:f>
              <c:numCache>
                <c:formatCode>0.00</c:formatCode>
                <c:ptCount val="1"/>
                <c:pt idx="0">
                  <c:v>5.4386610316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02"/>
          </c:errBars>
          <c:val>
            <c:numRef>
              <c:f>Bursty2!$E$68</c:f>
              <c:numCache>
                <c:formatCode>0.00</c:formatCode>
                <c:ptCount val="1"/>
                <c:pt idx="0">
                  <c:v>5.622177314799977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1"/>
          </c:errBars>
          <c:val>
            <c:numRef>
              <c:f>Bursty2!$G$68</c:f>
              <c:numCache>
                <c:formatCode>0.00</c:formatCode>
                <c:ptCount val="1"/>
                <c:pt idx="0">
                  <c:v>6.57431853159998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09"/>
          </c:errBars>
          <c:val>
            <c:numRef>
              <c:f>Bursty2!$I$68</c:f>
              <c:numCache>
                <c:formatCode>0.00</c:formatCode>
                <c:ptCount val="1"/>
                <c:pt idx="0">
                  <c:v>7.0014041966</c:v>
                </c:pt>
              </c:numCache>
            </c:numRef>
          </c:val>
        </c:ser>
        <c:ser>
          <c:idx val="4"/>
          <c:order val="4"/>
          <c:spPr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c:spPr>
          <c:errBars>
            <c:errBarType val="both"/>
            <c:errValType val="fixedVal"/>
            <c:val val="0.03"/>
          </c:errBars>
          <c:val>
            <c:numRef>
              <c:f>multiprocess_bursty2!$J$73</c:f>
              <c:numCache>
                <c:formatCode>0.00</c:formatCode>
                <c:ptCount val="1"/>
                <c:pt idx="0">
                  <c:v>6.968923080999999</c:v>
                </c:pt>
              </c:numCache>
            </c:numRef>
          </c:val>
        </c:ser>
        <c:axId val="538116952"/>
        <c:axId val="538120008"/>
      </c:barChart>
      <c:catAx>
        <c:axId val="538116952"/>
        <c:scaling>
          <c:orientation val="minMax"/>
        </c:scaling>
        <c:delete val="1"/>
        <c:axPos val="b"/>
        <c:tickLblPos val="nextTo"/>
        <c:crossAx val="538120008"/>
        <c:crosses val="autoZero"/>
        <c:auto val="1"/>
        <c:lblAlgn val="ctr"/>
        <c:lblOffset val="100"/>
      </c:catAx>
      <c:valAx>
        <c:axId val="538120008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Throughput (KB/sec)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811695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1934975116241"/>
          <c:y val="0.112578616352201"/>
          <c:w val="0.908777191055866"/>
          <c:h val="0.738697568464319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Cellular-only</c:v>
                </c:pt>
              </c:strCache>
            </c:strRef>
          </c:tx>
          <c:errBars>
            <c:errBarType val="both"/>
            <c:errValType val="cust"/>
            <c:plus>
              <c:numRef>
                <c:f>Sheet1!$B$9:$B$12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0.02</c:v>
                  </c:pt>
                  <c:pt idx="2">
                    <c:v>0.016</c:v>
                  </c:pt>
                  <c:pt idx="3">
                    <c:v>0.015</c:v>
                  </c:pt>
                </c:numCache>
              </c:numRef>
            </c:plus>
            <c:minus>
              <c:numRef>
                <c:f>Sheet1!$B$9:$B$12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0.02</c:v>
                  </c:pt>
                  <c:pt idx="2">
                    <c:v>0.016</c:v>
                  </c:pt>
                  <c:pt idx="3">
                    <c:v>0.015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Wifi-preferred</c:v>
                </c:pt>
              </c:strCache>
            </c:strRef>
          </c:tx>
          <c:errBars>
            <c:errBarType val="both"/>
            <c:errValType val="cust"/>
            <c:plus>
              <c:numRef>
                <c:f>Sheet1!$C$9:$C$12</c:f>
                <c:numCache>
                  <c:formatCode>General</c:formatCode>
                  <c:ptCount val="4"/>
                  <c:pt idx="0">
                    <c:v>0.141</c:v>
                  </c:pt>
                  <c:pt idx="1">
                    <c:v>0.112</c:v>
                  </c:pt>
                  <c:pt idx="2">
                    <c:v>0.043</c:v>
                  </c:pt>
                  <c:pt idx="3">
                    <c:v>0.015</c:v>
                  </c:pt>
                </c:numCache>
              </c:numRef>
            </c:plus>
            <c:minus>
              <c:numRef>
                <c:f>Sheet1!$C$9:$C$12</c:f>
                <c:numCache>
                  <c:formatCode>General</c:formatCode>
                  <c:ptCount val="4"/>
                  <c:pt idx="0">
                    <c:v>0.141</c:v>
                  </c:pt>
                  <c:pt idx="1">
                    <c:v>0.112</c:v>
                  </c:pt>
                  <c:pt idx="2">
                    <c:v>0.043</c:v>
                  </c:pt>
                  <c:pt idx="3">
                    <c:v>0.015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1.901</c:v>
                </c:pt>
                <c:pt idx="1">
                  <c:v>1.703</c:v>
                </c:pt>
                <c:pt idx="2">
                  <c:v>1.22</c:v>
                </c:pt>
                <c:pt idx="3">
                  <c:v>1.001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Adaptive</c:v>
                </c:pt>
              </c:strCache>
            </c:strRef>
          </c:tx>
          <c:errBars>
            <c:errBarType val="both"/>
            <c:errValType val="cust"/>
            <c:plus>
              <c:numRef>
                <c:f>Sheet1!$D$9:$D$12</c:f>
                <c:numCache>
                  <c:formatCode>General</c:formatCode>
                  <c:ptCount val="4"/>
                  <c:pt idx="0">
                    <c:v>0.026</c:v>
                  </c:pt>
                  <c:pt idx="1">
                    <c:v>0.053</c:v>
                  </c:pt>
                  <c:pt idx="2">
                    <c:v>0.08</c:v>
                  </c:pt>
                  <c:pt idx="3">
                    <c:v>0.038</c:v>
                  </c:pt>
                </c:numCache>
              </c:numRef>
            </c:plus>
            <c:minus>
              <c:numRef>
                <c:f>Sheet1!$D$9:$D$12</c:f>
                <c:numCache>
                  <c:formatCode>General</c:formatCode>
                  <c:ptCount val="4"/>
                  <c:pt idx="0">
                    <c:v>0.026</c:v>
                  </c:pt>
                  <c:pt idx="1">
                    <c:v>0.053</c:v>
                  </c:pt>
                  <c:pt idx="2">
                    <c:v>0.08</c:v>
                  </c:pt>
                  <c:pt idx="3">
                    <c:v>0.038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1.024</c:v>
                </c:pt>
                <c:pt idx="1">
                  <c:v>1.009</c:v>
                </c:pt>
                <c:pt idx="2">
                  <c:v>1.235</c:v>
                </c:pt>
                <c:pt idx="3">
                  <c:v>1.013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Brute-force</c:v>
                </c:pt>
              </c:strCache>
            </c:strRef>
          </c:tx>
          <c:errBars>
            <c:errBarType val="both"/>
            <c:errValType val="cust"/>
            <c:plus>
              <c:numRef>
                <c:f>Sheet1!$F$9:$F$12</c:f>
                <c:numCache>
                  <c:formatCode>General</c:formatCode>
                  <c:ptCount val="4"/>
                  <c:pt idx="0">
                    <c:v>0.017</c:v>
                  </c:pt>
                  <c:pt idx="1">
                    <c:v>0.016</c:v>
                  </c:pt>
                  <c:pt idx="2">
                    <c:v>0.007</c:v>
                  </c:pt>
                  <c:pt idx="3">
                    <c:v>0.02</c:v>
                  </c:pt>
                </c:numCache>
              </c:numRef>
            </c:plus>
            <c:minus>
              <c:numRef>
                <c:f>Sheet1!$F$9:$F$12</c:f>
                <c:numCache>
                  <c:formatCode>General</c:formatCode>
                  <c:ptCount val="4"/>
                  <c:pt idx="0">
                    <c:v>0.017</c:v>
                  </c:pt>
                  <c:pt idx="1">
                    <c:v>0.016</c:v>
                  </c:pt>
                  <c:pt idx="2">
                    <c:v>0.007</c:v>
                  </c:pt>
                  <c:pt idx="3">
                    <c:v>0.02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0.97</c:v>
                </c:pt>
                <c:pt idx="1">
                  <c:v>0.999</c:v>
                </c:pt>
                <c:pt idx="2">
                  <c:v>1.036</c:v>
                </c:pt>
                <c:pt idx="3">
                  <c:v>1.002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Error-bounds</c:v>
                </c:pt>
              </c:strCache>
            </c:strRef>
          </c:tx>
          <c:errBars>
            <c:errBarType val="both"/>
            <c:errValType val="cust"/>
            <c:plus>
              <c:numRef>
                <c:f>Sheet1!$G$9:$G$12</c:f>
                <c:numCache>
                  <c:formatCode>General</c:formatCode>
                  <c:ptCount val="4"/>
                  <c:pt idx="0">
                    <c:v>0.012</c:v>
                  </c:pt>
                  <c:pt idx="1">
                    <c:v>0.01</c:v>
                  </c:pt>
                  <c:pt idx="2">
                    <c:v>0.004</c:v>
                  </c:pt>
                  <c:pt idx="3">
                    <c:v>0.026</c:v>
                  </c:pt>
                </c:numCache>
              </c:numRef>
            </c:plus>
            <c:minus>
              <c:numRef>
                <c:f>Sheet1!$G$9:$G$12</c:f>
                <c:numCache>
                  <c:formatCode>General</c:formatCode>
                  <c:ptCount val="4"/>
                  <c:pt idx="0">
                    <c:v>0.012</c:v>
                  </c:pt>
                  <c:pt idx="1">
                    <c:v>0.01</c:v>
                  </c:pt>
                  <c:pt idx="2">
                    <c:v>0.004</c:v>
                  </c:pt>
                  <c:pt idx="3">
                    <c:v>0.026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Sheet1!$G$4:$G$7</c:f>
              <c:numCache>
                <c:formatCode>General</c:formatCode>
                <c:ptCount val="4"/>
                <c:pt idx="0">
                  <c:v>0.979</c:v>
                </c:pt>
                <c:pt idx="1">
                  <c:v>0.992</c:v>
                </c:pt>
                <c:pt idx="2">
                  <c:v>1.013</c:v>
                </c:pt>
                <c:pt idx="3">
                  <c:v>1.006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Bayesian</c:v>
                </c:pt>
              </c:strCache>
            </c:strRef>
          </c:tx>
          <c:errBars>
            <c:errBarType val="both"/>
            <c:errValType val="cust"/>
            <c:plus>
              <c:numRef>
                <c:f>Sheet1!$H$9:$H$12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0.01</c:v>
                  </c:pt>
                  <c:pt idx="2">
                    <c:v>0.016</c:v>
                  </c:pt>
                  <c:pt idx="3">
                    <c:v>0.021</c:v>
                  </c:pt>
                </c:numCache>
              </c:numRef>
            </c:plus>
            <c:minus>
              <c:numRef>
                <c:f>Sheet1!$H$9:$H$12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0.01</c:v>
                  </c:pt>
                  <c:pt idx="2">
                    <c:v>0.016</c:v>
                  </c:pt>
                  <c:pt idx="3">
                    <c:v>0.021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1.035</c:v>
                </c:pt>
                <c:pt idx="1">
                  <c:v>1.049</c:v>
                </c:pt>
                <c:pt idx="2">
                  <c:v>1.05</c:v>
                </c:pt>
                <c:pt idx="3">
                  <c:v>1.002</c:v>
                </c:pt>
              </c:numCache>
            </c:numRef>
          </c:val>
        </c:ser>
        <c:axId val="451395416"/>
        <c:axId val="395167304"/>
      </c:barChart>
      <c:catAx>
        <c:axId val="451395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5167304"/>
        <c:crosses val="autoZero"/>
        <c:auto val="1"/>
        <c:lblAlgn val="ctr"/>
        <c:lblOffset val="100"/>
      </c:catAx>
      <c:valAx>
        <c:axId val="395167304"/>
        <c:scaling>
          <c:orientation val="minMax"/>
          <c:max val="2.2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51395416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764911715581007"/>
          <c:y val="0.112578616352201"/>
          <c:w val="0.906842161775233"/>
          <c:h val="0.732408260288219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Local-only</c:v>
                </c:pt>
              </c:strCache>
            </c:strRef>
          </c:tx>
          <c:errBars>
            <c:errBarType val="both"/>
            <c:errValType val="cust"/>
            <c:plus>
              <c:numRef>
                <c:f>Sheet1!$B$9:$B$12</c:f>
                <c:numCache>
                  <c:formatCode>General</c:formatCode>
                  <c:ptCount val="4"/>
                  <c:pt idx="0">
                    <c:v>0.007</c:v>
                  </c:pt>
                  <c:pt idx="1">
                    <c:v>0.007</c:v>
                  </c:pt>
                  <c:pt idx="2">
                    <c:v>0.009</c:v>
                  </c:pt>
                  <c:pt idx="3">
                    <c:v>0.022</c:v>
                  </c:pt>
                </c:numCache>
              </c:numRef>
            </c:plus>
            <c:minus>
              <c:numRef>
                <c:f>Sheet1!$B$9:$B$12</c:f>
                <c:numCache>
                  <c:formatCode>General</c:formatCode>
                  <c:ptCount val="4"/>
                  <c:pt idx="0">
                    <c:v>0.007</c:v>
                  </c:pt>
                  <c:pt idx="1">
                    <c:v>0.007</c:v>
                  </c:pt>
                  <c:pt idx="2">
                    <c:v>0.009</c:v>
                  </c:pt>
                  <c:pt idx="3">
                    <c:v>0.022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Remote-preferred</c:v>
                </c:pt>
              </c:strCache>
            </c:strRef>
          </c:tx>
          <c:errBars>
            <c:errBarType val="both"/>
            <c:errValType val="cust"/>
            <c:plus>
              <c:numRef>
                <c:f>Sheet1!$C$9:$C$12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0.08</c:v>
                  </c:pt>
                  <c:pt idx="2">
                    <c:v>0.075</c:v>
                  </c:pt>
                  <c:pt idx="3">
                    <c:v>0.052</c:v>
                  </c:pt>
                </c:numCache>
              </c:numRef>
            </c:plus>
            <c:minus>
              <c:numRef>
                <c:f>Sheet1!$C$9:$C$12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0.08</c:v>
                  </c:pt>
                  <c:pt idx="2">
                    <c:v>0.075</c:v>
                  </c:pt>
                  <c:pt idx="3">
                    <c:v>0.052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0.639</c:v>
                </c:pt>
                <c:pt idx="1">
                  <c:v>0.642</c:v>
                </c:pt>
                <c:pt idx="2">
                  <c:v>0.665</c:v>
                </c:pt>
                <c:pt idx="3">
                  <c:v>0.765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Adaptive</c:v>
                </c:pt>
              </c:strCache>
            </c:strRef>
          </c:tx>
          <c:errBars>
            <c:errBarType val="both"/>
            <c:errValType val="cust"/>
            <c:plus>
              <c:numRef>
                <c:f>Sheet1!$D$9:$D$12</c:f>
                <c:numCache>
                  <c:formatCode>General</c:formatCode>
                  <c:ptCount val="4"/>
                  <c:pt idx="0">
                    <c:v>0.032</c:v>
                  </c:pt>
                  <c:pt idx="1">
                    <c:v>0.032</c:v>
                  </c:pt>
                  <c:pt idx="2">
                    <c:v>0.042</c:v>
                  </c:pt>
                  <c:pt idx="3">
                    <c:v>0.023</c:v>
                  </c:pt>
                </c:numCache>
              </c:numRef>
            </c:plus>
            <c:minus>
              <c:numRef>
                <c:f>Sheet1!$D$9:$D$12</c:f>
                <c:numCache>
                  <c:formatCode>General</c:formatCode>
                  <c:ptCount val="4"/>
                  <c:pt idx="0">
                    <c:v>0.032</c:v>
                  </c:pt>
                  <c:pt idx="1">
                    <c:v>0.032</c:v>
                  </c:pt>
                  <c:pt idx="2">
                    <c:v>0.042</c:v>
                  </c:pt>
                  <c:pt idx="3">
                    <c:v>0.023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0.611</c:v>
                </c:pt>
                <c:pt idx="1">
                  <c:v>0.608</c:v>
                </c:pt>
                <c:pt idx="2">
                  <c:v>0.637</c:v>
                </c:pt>
                <c:pt idx="3">
                  <c:v>0.737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Brute-force</c:v>
                </c:pt>
              </c:strCache>
            </c:strRef>
          </c:tx>
          <c:errBars>
            <c:errBarType val="both"/>
            <c:errValType val="cust"/>
            <c:plus>
              <c:numRef>
                <c:f>Sheet1!$F$9:$F$12</c:f>
                <c:numCache>
                  <c:formatCode>General</c:formatCode>
                  <c:ptCount val="4"/>
                  <c:pt idx="0">
                    <c:v>0.032</c:v>
                  </c:pt>
                  <c:pt idx="1">
                    <c:v>0.045</c:v>
                  </c:pt>
                  <c:pt idx="2">
                    <c:v>0.031</c:v>
                  </c:pt>
                  <c:pt idx="3">
                    <c:v>0.016</c:v>
                  </c:pt>
                </c:numCache>
              </c:numRef>
            </c:plus>
            <c:minus>
              <c:numRef>
                <c:f>Sheet1!$F$9:$F$12</c:f>
                <c:numCache>
                  <c:formatCode>General</c:formatCode>
                  <c:ptCount val="4"/>
                  <c:pt idx="0">
                    <c:v>0.032</c:v>
                  </c:pt>
                  <c:pt idx="1">
                    <c:v>0.045</c:v>
                  </c:pt>
                  <c:pt idx="2">
                    <c:v>0.031</c:v>
                  </c:pt>
                  <c:pt idx="3">
                    <c:v>0.016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0.47</c:v>
                </c:pt>
                <c:pt idx="1">
                  <c:v>0.469</c:v>
                </c:pt>
                <c:pt idx="2">
                  <c:v>0.536</c:v>
                </c:pt>
                <c:pt idx="3">
                  <c:v>0.718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Error-bounds</c:v>
                </c:pt>
              </c:strCache>
            </c:strRef>
          </c:tx>
          <c:errBars>
            <c:errBarType val="both"/>
            <c:errValType val="cust"/>
            <c:plus>
              <c:numRef>
                <c:f>Sheet1!$G$9:$G$12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0.036</c:v>
                  </c:pt>
                  <c:pt idx="2">
                    <c:v>0.029</c:v>
                  </c:pt>
                  <c:pt idx="3">
                    <c:v>0.032</c:v>
                  </c:pt>
                </c:numCache>
              </c:numRef>
            </c:plus>
            <c:minus>
              <c:numRef>
                <c:f>Sheet1!$G$9:$G$12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0.036</c:v>
                  </c:pt>
                  <c:pt idx="2">
                    <c:v>0.029</c:v>
                  </c:pt>
                  <c:pt idx="3">
                    <c:v>0.032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Sheet1!$G$4:$G$7</c:f>
              <c:numCache>
                <c:formatCode>General</c:formatCode>
                <c:ptCount val="4"/>
                <c:pt idx="0">
                  <c:v>0.417</c:v>
                </c:pt>
                <c:pt idx="1">
                  <c:v>0.428</c:v>
                </c:pt>
                <c:pt idx="2">
                  <c:v>0.513</c:v>
                </c:pt>
                <c:pt idx="3">
                  <c:v>0.731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Bayesian</c:v>
                </c:pt>
              </c:strCache>
            </c:strRef>
          </c:tx>
          <c:errBars>
            <c:errBarType val="both"/>
            <c:errValType val="cust"/>
            <c:plus>
              <c:numRef>
                <c:f>Sheet1!$H$9:$H$12</c:f>
                <c:numCache>
                  <c:formatCode>General</c:formatCode>
                  <c:ptCount val="4"/>
                  <c:pt idx="0">
                    <c:v>0.062</c:v>
                  </c:pt>
                  <c:pt idx="1">
                    <c:v>0.033</c:v>
                  </c:pt>
                  <c:pt idx="2">
                    <c:v>0.027</c:v>
                  </c:pt>
                  <c:pt idx="3">
                    <c:v>0.042</c:v>
                  </c:pt>
                </c:numCache>
              </c:numRef>
            </c:plus>
            <c:minus>
              <c:numRef>
                <c:f>Sheet1!$H$9:$H$12</c:f>
                <c:numCache>
                  <c:formatCode>General</c:formatCode>
                  <c:ptCount val="4"/>
                  <c:pt idx="0">
                    <c:v>0.062</c:v>
                  </c:pt>
                  <c:pt idx="1">
                    <c:v>0.033</c:v>
                  </c:pt>
                  <c:pt idx="2">
                    <c:v>0.027</c:v>
                  </c:pt>
                  <c:pt idx="3">
                    <c:v>0.042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0.523</c:v>
                </c:pt>
                <c:pt idx="1">
                  <c:v>0.499</c:v>
                </c:pt>
                <c:pt idx="2">
                  <c:v>0.537</c:v>
                </c:pt>
                <c:pt idx="3">
                  <c:v>0.727</c:v>
                </c:pt>
              </c:numCache>
            </c:numRef>
          </c:val>
        </c:ser>
        <c:axId val="386084840"/>
        <c:axId val="599028952"/>
      </c:barChart>
      <c:catAx>
        <c:axId val="386084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99028952"/>
        <c:crosses val="autoZero"/>
        <c:auto val="1"/>
        <c:lblAlgn val="ctr"/>
        <c:lblOffset val="100"/>
      </c:catAx>
      <c:valAx>
        <c:axId val="599028952"/>
        <c:scaling>
          <c:orientation val="minMax"/>
          <c:max val="1.5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60848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BG fetch time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0939845496106"/>
          <c:y val="0.156029898304531"/>
          <c:w val="0.667087289199751"/>
          <c:h val="0.807139009821009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fixedVal"/>
            <c:val val="6.189999999999999"/>
          </c:errBars>
          <c:val>
            <c:numRef>
              <c:f>Sheet1!$G$7</c:f>
              <c:numCache>
                <c:formatCode>0.00</c:formatCode>
                <c:ptCount val="1"/>
                <c:pt idx="0">
                  <c:v>345.3172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fixedVal"/>
            <c:val val="0.17"/>
          </c:errBars>
          <c:val>
            <c:numRef>
              <c:f>Sheet1!$H$7</c:f>
              <c:numCache>
                <c:formatCode>0.00</c:formatCode>
                <c:ptCount val="1"/>
                <c:pt idx="0">
                  <c:v>354.7932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fixedVal"/>
            <c:val val="0.04"/>
          </c:errBars>
          <c:val>
            <c:numRef>
              <c:f>Sheet1!$I$7</c:f>
              <c:numCache>
                <c:formatCode>0.00</c:formatCode>
                <c:ptCount val="1"/>
                <c:pt idx="0">
                  <c:v>312.2356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fixedVal"/>
            <c:val val="0.82"/>
          </c:errBars>
          <c:val>
            <c:numRef>
              <c:f>Sheet1!$J$7</c:f>
              <c:numCache>
                <c:formatCode>0.00</c:formatCode>
                <c:ptCount val="1"/>
                <c:pt idx="0">
                  <c:v>320.6322</c:v>
                </c:pt>
              </c:numCache>
            </c:numRef>
          </c:val>
        </c:ser>
        <c:axId val="230415976"/>
        <c:axId val="230413880"/>
      </c:barChart>
      <c:catAx>
        <c:axId val="230415976"/>
        <c:scaling>
          <c:orientation val="minMax"/>
        </c:scaling>
        <c:delete val="1"/>
        <c:axPos val="b"/>
        <c:tickLblPos val="nextTo"/>
        <c:crossAx val="230413880"/>
        <c:crosses val="autoZero"/>
        <c:auto val="1"/>
        <c:lblAlgn val="ctr"/>
        <c:lblOffset val="100"/>
      </c:catAx>
      <c:valAx>
        <c:axId val="230413880"/>
        <c:scaling>
          <c:orientation val="minMax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041597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000753280839895013"/>
          <c:y val="0.155629098495829"/>
        </c:manualLayout>
      </c:layout>
    </c:title>
    <c:plotArea>
      <c:layout>
        <c:manualLayout>
          <c:layoutTarget val="inner"/>
          <c:xMode val="edge"/>
          <c:yMode val="edge"/>
          <c:x val="0.0407407407407407"/>
          <c:y val="0.290950802797413"/>
          <c:w val="0.459946923301254"/>
          <c:h val="0.411210718253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0.107989209682123"/>
                  <c:y val="0.084232131138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Percent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10 sec</c:v>
                </c:pt>
                <c:pt idx="1">
                  <c:v>100 sec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99.0</c:v>
                </c:pt>
                <c:pt idx="1">
                  <c:v>1.0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48835812190143"/>
          <c:y val="0.71759797736925"/>
          <c:w val="0.299312335958005"/>
          <c:h val="0.18374402050789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000753280839895013"/>
          <c:y val="0.155629098495829"/>
        </c:manualLayout>
      </c:layout>
    </c:title>
    <c:plotArea>
      <c:layout>
        <c:manualLayout>
          <c:layoutTarget val="inner"/>
          <c:xMode val="edge"/>
          <c:yMode val="edge"/>
          <c:x val="0.0407407407407407"/>
          <c:y val="0.290950802797413"/>
          <c:w val="0.459946923301254"/>
          <c:h val="0.411210718253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0.107989209682123"/>
                  <c:y val="0.084232131138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Percent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10 sec</c:v>
                </c:pt>
                <c:pt idx="1">
                  <c:v>100 sec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99.0</c:v>
                </c:pt>
                <c:pt idx="1">
                  <c:v>1.0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48835812190143"/>
          <c:y val="0.71759797736925"/>
          <c:w val="0.299312335958005"/>
          <c:h val="0.18374402050789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000753280839895013"/>
          <c:y val="0.155629098495829"/>
        </c:manualLayout>
      </c:layout>
    </c:title>
    <c:plotArea>
      <c:layout>
        <c:manualLayout>
          <c:layoutTarget val="inner"/>
          <c:xMode val="edge"/>
          <c:yMode val="edge"/>
          <c:x val="0.0407407407407407"/>
          <c:y val="0.290950802797413"/>
          <c:w val="0.459946923301254"/>
          <c:h val="0.411210718253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0.107989209682123"/>
                  <c:y val="0.084232131138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Percent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10 sec</c:v>
                </c:pt>
                <c:pt idx="1">
                  <c:v>100 sec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99.0</c:v>
                </c:pt>
                <c:pt idx="1">
                  <c:v>1.0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48835812190143"/>
          <c:y val="0.71759797736925"/>
          <c:w val="0.299312335958005"/>
          <c:h val="0.18374402050789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000753280839895013"/>
          <c:y val="0.155629098495829"/>
        </c:manualLayout>
      </c:layout>
    </c:title>
    <c:plotArea>
      <c:layout>
        <c:manualLayout>
          <c:layoutTarget val="inner"/>
          <c:xMode val="edge"/>
          <c:yMode val="edge"/>
          <c:x val="0.0407407407407407"/>
          <c:y val="0.290950802797413"/>
          <c:w val="0.459946923301254"/>
          <c:h val="0.411210718253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0.107989209682123"/>
                  <c:y val="0.084232131138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Percent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10 sec</c:v>
                </c:pt>
                <c:pt idx="1">
                  <c:v>100 sec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99.0</c:v>
                </c:pt>
                <c:pt idx="1">
                  <c:v>1.0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48835812190143"/>
          <c:y val="0.71759797736925"/>
          <c:w val="0.299312335958005"/>
          <c:h val="0.18374402050789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000753280839895013"/>
          <c:y val="0.155629098495829"/>
        </c:manualLayout>
      </c:layout>
    </c:title>
    <c:plotArea>
      <c:layout>
        <c:manualLayout>
          <c:layoutTarget val="inner"/>
          <c:xMode val="edge"/>
          <c:yMode val="edge"/>
          <c:x val="0.0407407407407407"/>
          <c:y val="0.290950802797413"/>
          <c:w val="0.459946923301254"/>
          <c:h val="0.411210718253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dLbl>
              <c:idx val="1"/>
              <c:layout>
                <c:manualLayout>
                  <c:x val="0.107989209682123"/>
                  <c:y val="0.0842321311383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Percent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10 sec</c:v>
                </c:pt>
                <c:pt idx="1">
                  <c:v>100 sec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99.0</c:v>
                </c:pt>
                <c:pt idx="1">
                  <c:v>1.0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48835812190143"/>
          <c:y val="0.71759797736925"/>
          <c:w val="0.299312335958005"/>
          <c:h val="0.18374402050789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Cellular-only</c:v>
                </c:pt>
              </c:strCache>
            </c:strRef>
          </c:tx>
          <c:errBars>
            <c:errBarType val="both"/>
            <c:errValType val="cust"/>
            <c:plus>
              <c:numRef>
                <c:f>Sheet1!$B$9:$B$12</c:f>
                <c:numCache>
                  <c:formatCode>General</c:formatCode>
                  <c:ptCount val="4"/>
                  <c:pt idx="0">
                    <c:v>0.013</c:v>
                  </c:pt>
                  <c:pt idx="1">
                    <c:v>0.01</c:v>
                  </c:pt>
                  <c:pt idx="2">
                    <c:v>0.005</c:v>
                  </c:pt>
                  <c:pt idx="3">
                    <c:v>0.007</c:v>
                  </c:pt>
                </c:numCache>
              </c:numRef>
            </c:plus>
            <c:minus>
              <c:numRef>
                <c:f>Sheet1!$B$9:$B$12</c:f>
                <c:numCache>
                  <c:formatCode>General</c:formatCode>
                  <c:ptCount val="4"/>
                  <c:pt idx="0">
                    <c:v>0.013</c:v>
                  </c:pt>
                  <c:pt idx="1">
                    <c:v>0.01</c:v>
                  </c:pt>
                  <c:pt idx="2">
                    <c:v>0.005</c:v>
                  </c:pt>
                  <c:pt idx="3">
                    <c:v>0.007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Wifi-preferred</c:v>
                </c:pt>
              </c:strCache>
            </c:strRef>
          </c:tx>
          <c:errBars>
            <c:errBarType val="both"/>
            <c:errValType val="cust"/>
            <c:plus>
              <c:numRef>
                <c:f>Sheet1!$C$9:$C$12</c:f>
                <c:numCache>
                  <c:formatCode>General</c:formatCode>
                  <c:ptCount val="4"/>
                  <c:pt idx="0">
                    <c:v>0.342</c:v>
                  </c:pt>
                  <c:pt idx="1">
                    <c:v>0.286</c:v>
                  </c:pt>
                  <c:pt idx="2">
                    <c:v>0.123</c:v>
                  </c:pt>
                  <c:pt idx="3">
                    <c:v>0.031</c:v>
                  </c:pt>
                </c:numCache>
              </c:numRef>
            </c:plus>
            <c:minus>
              <c:numRef>
                <c:f>Sheet1!$C$9:$C$12</c:f>
                <c:numCache>
                  <c:formatCode>General</c:formatCode>
                  <c:ptCount val="4"/>
                  <c:pt idx="0">
                    <c:v>0.342</c:v>
                  </c:pt>
                  <c:pt idx="1">
                    <c:v>0.286</c:v>
                  </c:pt>
                  <c:pt idx="2">
                    <c:v>0.123</c:v>
                  </c:pt>
                  <c:pt idx="3">
                    <c:v>0.031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1.605</c:v>
                </c:pt>
                <c:pt idx="1">
                  <c:v>1.413</c:v>
                </c:pt>
                <c:pt idx="2">
                  <c:v>0.842</c:v>
                </c:pt>
                <c:pt idx="3">
                  <c:v>0.516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Adaptive</c:v>
                </c:pt>
              </c:strCache>
            </c:strRef>
          </c:tx>
          <c:errBars>
            <c:errBarType val="both"/>
            <c:errValType val="cust"/>
            <c:plus>
              <c:numRef>
                <c:f>Sheet1!$D$9:$D$12</c:f>
                <c:numCache>
                  <c:formatCode>General</c:formatCode>
                  <c:ptCount val="4"/>
                  <c:pt idx="0">
                    <c:v>0.366</c:v>
                  </c:pt>
                  <c:pt idx="1">
                    <c:v>0.204</c:v>
                  </c:pt>
                  <c:pt idx="2">
                    <c:v>0.142</c:v>
                  </c:pt>
                  <c:pt idx="3">
                    <c:v>0.063</c:v>
                  </c:pt>
                </c:numCache>
              </c:numRef>
            </c:plus>
            <c:minus>
              <c:numRef>
                <c:f>Sheet1!$D$9:$D$12</c:f>
                <c:numCache>
                  <c:formatCode>General</c:formatCode>
                  <c:ptCount val="4"/>
                  <c:pt idx="0">
                    <c:v>0.366</c:v>
                  </c:pt>
                  <c:pt idx="1">
                    <c:v>0.204</c:v>
                  </c:pt>
                  <c:pt idx="2">
                    <c:v>0.142</c:v>
                  </c:pt>
                  <c:pt idx="3">
                    <c:v>0.063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1.521</c:v>
                </c:pt>
                <c:pt idx="1">
                  <c:v>1.447</c:v>
                </c:pt>
                <c:pt idx="2">
                  <c:v>0.961</c:v>
                </c:pt>
                <c:pt idx="3">
                  <c:v>0.585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Brute-force</c:v>
                </c:pt>
              </c:strCache>
            </c:strRef>
          </c:tx>
          <c:errBars>
            <c:errBarType val="both"/>
            <c:errValType val="cust"/>
            <c:plus>
              <c:numRef>
                <c:f>Sheet1!$F$9:$F$12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0.019</c:v>
                  </c:pt>
                  <c:pt idx="2">
                    <c:v>0.069</c:v>
                  </c:pt>
                  <c:pt idx="3">
                    <c:v>0.031</c:v>
                  </c:pt>
                </c:numCache>
              </c:numRef>
            </c:plus>
            <c:minus>
              <c:numRef>
                <c:f>Sheet1!$F$9:$F$12</c:f>
                <c:numCache>
                  <c:formatCode>General</c:formatCode>
                  <c:ptCount val="4"/>
                  <c:pt idx="0">
                    <c:v>0.024</c:v>
                  </c:pt>
                  <c:pt idx="1">
                    <c:v>0.019</c:v>
                  </c:pt>
                  <c:pt idx="2">
                    <c:v>0.069</c:v>
                  </c:pt>
                  <c:pt idx="3">
                    <c:v>0.031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0.764</c:v>
                </c:pt>
                <c:pt idx="1">
                  <c:v>0.792</c:v>
                </c:pt>
                <c:pt idx="2">
                  <c:v>0.775</c:v>
                </c:pt>
                <c:pt idx="3">
                  <c:v>0.524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Error-bounds</c:v>
                </c:pt>
              </c:strCache>
            </c:strRef>
          </c:tx>
          <c:errBars>
            <c:errBarType val="both"/>
            <c:errValType val="cust"/>
            <c:plus>
              <c:numRef>
                <c:f>Sheet1!$G$9:$G$12</c:f>
                <c:numCache>
                  <c:formatCode>General</c:formatCode>
                  <c:ptCount val="4"/>
                  <c:pt idx="0">
                    <c:v>0.007</c:v>
                  </c:pt>
                  <c:pt idx="1">
                    <c:v>0.021</c:v>
                  </c:pt>
                  <c:pt idx="2">
                    <c:v>0.037</c:v>
                  </c:pt>
                  <c:pt idx="3">
                    <c:v>0.051</c:v>
                  </c:pt>
                </c:numCache>
              </c:numRef>
            </c:plus>
            <c:minus>
              <c:numRef>
                <c:f>Sheet1!$G$9:$G$12</c:f>
                <c:numCache>
                  <c:formatCode>General</c:formatCode>
                  <c:ptCount val="4"/>
                  <c:pt idx="0">
                    <c:v>0.007</c:v>
                  </c:pt>
                  <c:pt idx="1">
                    <c:v>0.021</c:v>
                  </c:pt>
                  <c:pt idx="2">
                    <c:v>0.037</c:v>
                  </c:pt>
                  <c:pt idx="3">
                    <c:v>0.051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Sheet1!$G$4:$G$7</c:f>
              <c:numCache>
                <c:formatCode>General</c:formatCode>
                <c:ptCount val="4"/>
                <c:pt idx="0">
                  <c:v>0.761</c:v>
                </c:pt>
                <c:pt idx="1">
                  <c:v>0.851</c:v>
                </c:pt>
                <c:pt idx="2">
                  <c:v>0.897</c:v>
                </c:pt>
                <c:pt idx="3">
                  <c:v>0.709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Bayesian</c:v>
                </c:pt>
              </c:strCache>
            </c:strRef>
          </c:tx>
          <c:errBars>
            <c:errBarType val="both"/>
            <c:errValType val="cust"/>
            <c:plus>
              <c:numRef>
                <c:f>Sheet1!$H$9:$H$12</c:f>
                <c:numCache>
                  <c:formatCode>General</c:formatCode>
                  <c:ptCount val="4"/>
                  <c:pt idx="0">
                    <c:v>0.046</c:v>
                  </c:pt>
                  <c:pt idx="1">
                    <c:v>0.028</c:v>
                  </c:pt>
                  <c:pt idx="2">
                    <c:v>0.021</c:v>
                  </c:pt>
                  <c:pt idx="3">
                    <c:v>0.035</c:v>
                  </c:pt>
                </c:numCache>
              </c:numRef>
            </c:plus>
            <c:minus>
              <c:numRef>
                <c:f>Sheet1!$H$9:$H$12</c:f>
                <c:numCache>
                  <c:formatCode>General</c:formatCode>
                  <c:ptCount val="4"/>
                  <c:pt idx="0">
                    <c:v>0.046</c:v>
                  </c:pt>
                  <c:pt idx="1">
                    <c:v>0.028</c:v>
                  </c:pt>
                  <c:pt idx="2">
                    <c:v>0.021</c:v>
                  </c:pt>
                  <c:pt idx="3">
                    <c:v>0.035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 No cost</c:v>
                </c:pt>
                <c:pt idx="1">
                  <c:v>    Low cost</c:v>
                </c:pt>
                <c:pt idx="2">
                  <c:v>    Mid cost</c:v>
                </c:pt>
                <c:pt idx="3">
                  <c:v>    High cost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0.807</c:v>
                </c:pt>
                <c:pt idx="1">
                  <c:v>0.919</c:v>
                </c:pt>
                <c:pt idx="2">
                  <c:v>0.701</c:v>
                </c:pt>
                <c:pt idx="3">
                  <c:v>0.515</c:v>
                </c:pt>
              </c:numCache>
            </c:numRef>
          </c:val>
        </c:ser>
        <c:axId val="185653656"/>
        <c:axId val="186010888"/>
      </c:barChart>
      <c:catAx>
        <c:axId val="185653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6010888"/>
        <c:crosses val="autoZero"/>
        <c:auto val="1"/>
        <c:lblAlgn val="ctr"/>
        <c:lblOffset val="100"/>
      </c:catAx>
      <c:valAx>
        <c:axId val="186010888"/>
        <c:scaling>
          <c:orientation val="minMax"/>
          <c:max val="2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565365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Local-only</c:v>
                </c:pt>
              </c:strCache>
            </c:strRef>
          </c:tx>
          <c:errBars>
            <c:errBarType val="both"/>
            <c:errValType val="cust"/>
            <c:plus>
              <c:numRef>
                <c:f>Sheet1!$B$9:$B$12</c:f>
                <c:numCache>
                  <c:formatCode>General</c:formatCode>
                  <c:ptCount val="4"/>
                  <c:pt idx="0">
                    <c:v>0.012</c:v>
                  </c:pt>
                  <c:pt idx="1">
                    <c:v>0.012</c:v>
                  </c:pt>
                  <c:pt idx="2">
                    <c:v>0.013</c:v>
                  </c:pt>
                  <c:pt idx="3">
                    <c:v>0.016</c:v>
                  </c:pt>
                </c:numCache>
              </c:numRef>
            </c:plus>
            <c:minus>
              <c:numRef>
                <c:f>Sheet1!$B$9:$B$12</c:f>
                <c:numCache>
                  <c:formatCode>General</c:formatCode>
                  <c:ptCount val="4"/>
                  <c:pt idx="0">
                    <c:v>0.012</c:v>
                  </c:pt>
                  <c:pt idx="1">
                    <c:v>0.012</c:v>
                  </c:pt>
                  <c:pt idx="2">
                    <c:v>0.013</c:v>
                  </c:pt>
                  <c:pt idx="3">
                    <c:v>0.016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Remote-preferred</c:v>
                </c:pt>
              </c:strCache>
            </c:strRef>
          </c:tx>
          <c:errBars>
            <c:errBarType val="both"/>
            <c:errValType val="cust"/>
            <c:plus>
              <c:numRef>
                <c:f>Sheet1!$C$9:$C$12</c:f>
                <c:numCache>
                  <c:formatCode>General</c:formatCode>
                  <c:ptCount val="4"/>
                  <c:pt idx="0">
                    <c:v>0.06</c:v>
                  </c:pt>
                  <c:pt idx="1">
                    <c:v>0.06</c:v>
                  </c:pt>
                  <c:pt idx="2">
                    <c:v>0.056</c:v>
                  </c:pt>
                  <c:pt idx="3">
                    <c:v>0.031</c:v>
                  </c:pt>
                </c:numCache>
              </c:numRef>
            </c:plus>
            <c:minus>
              <c:numRef>
                <c:f>Sheet1!$C$9:$C$12</c:f>
                <c:numCache>
                  <c:formatCode>General</c:formatCode>
                  <c:ptCount val="4"/>
                  <c:pt idx="0">
                    <c:v>0.06</c:v>
                  </c:pt>
                  <c:pt idx="1">
                    <c:v>0.06</c:v>
                  </c:pt>
                  <c:pt idx="2">
                    <c:v>0.056</c:v>
                  </c:pt>
                  <c:pt idx="3">
                    <c:v>0.031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1.052</c:v>
                </c:pt>
                <c:pt idx="1">
                  <c:v>1.049</c:v>
                </c:pt>
                <c:pt idx="2">
                  <c:v>1.019</c:v>
                </c:pt>
                <c:pt idx="3">
                  <c:v>0.866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Adaptive</c:v>
                </c:pt>
              </c:strCache>
            </c:strRef>
          </c:tx>
          <c:errBars>
            <c:errBarType val="both"/>
            <c:errValType val="cust"/>
            <c:plus>
              <c:numRef>
                <c:f>Sheet1!$D$9:$D$12</c:f>
                <c:numCache>
                  <c:formatCode>General</c:formatCode>
                  <c:ptCount val="4"/>
                  <c:pt idx="0">
                    <c:v>0.091</c:v>
                  </c:pt>
                  <c:pt idx="1">
                    <c:v>0.074</c:v>
                  </c:pt>
                  <c:pt idx="2">
                    <c:v>0.039</c:v>
                  </c:pt>
                  <c:pt idx="3">
                    <c:v>0.076</c:v>
                  </c:pt>
                </c:numCache>
              </c:numRef>
            </c:plus>
            <c:minus>
              <c:numRef>
                <c:f>Sheet1!$D$9:$D$12</c:f>
                <c:numCache>
                  <c:formatCode>General</c:formatCode>
                  <c:ptCount val="4"/>
                  <c:pt idx="0">
                    <c:v>0.091</c:v>
                  </c:pt>
                  <c:pt idx="1">
                    <c:v>0.074</c:v>
                  </c:pt>
                  <c:pt idx="2">
                    <c:v>0.039</c:v>
                  </c:pt>
                  <c:pt idx="3">
                    <c:v>0.076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0.979</c:v>
                </c:pt>
                <c:pt idx="1">
                  <c:v>0.953</c:v>
                </c:pt>
                <c:pt idx="2">
                  <c:v>0.933</c:v>
                </c:pt>
                <c:pt idx="3">
                  <c:v>0.908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</c:strCache>
            </c:strRef>
          </c:tx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Brute-force</c:v>
                </c:pt>
              </c:strCache>
            </c:strRef>
          </c:tx>
          <c:errBars>
            <c:errBarType val="both"/>
            <c:errValType val="cust"/>
            <c:plus>
              <c:numRef>
                <c:f>Sheet1!$F$9:$F$12</c:f>
                <c:numCache>
                  <c:formatCode>General</c:formatCode>
                  <c:ptCount val="4"/>
                  <c:pt idx="0">
                    <c:v>0.004</c:v>
                  </c:pt>
                  <c:pt idx="1">
                    <c:v>0.019</c:v>
                  </c:pt>
                  <c:pt idx="2">
                    <c:v>0.005</c:v>
                  </c:pt>
                  <c:pt idx="3">
                    <c:v>0.043</c:v>
                  </c:pt>
                </c:numCache>
              </c:numRef>
            </c:plus>
            <c:minus>
              <c:numRef>
                <c:f>Sheet1!$F$9:$F$12</c:f>
                <c:numCache>
                  <c:formatCode>General</c:formatCode>
                  <c:ptCount val="4"/>
                  <c:pt idx="0">
                    <c:v>0.004</c:v>
                  </c:pt>
                  <c:pt idx="1">
                    <c:v>0.019</c:v>
                  </c:pt>
                  <c:pt idx="2">
                    <c:v>0.005</c:v>
                  </c:pt>
                  <c:pt idx="3">
                    <c:v>0.043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0.772</c:v>
                </c:pt>
                <c:pt idx="1">
                  <c:v>0.786</c:v>
                </c:pt>
                <c:pt idx="2">
                  <c:v>0.825</c:v>
                </c:pt>
                <c:pt idx="3">
                  <c:v>0.865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Error-bounds</c:v>
                </c:pt>
              </c:strCache>
            </c:strRef>
          </c:tx>
          <c:errBars>
            <c:errBarType val="both"/>
            <c:errValType val="cust"/>
            <c:plus>
              <c:numRef>
                <c:f>Sheet1!$G$9:$G$12</c:f>
                <c:numCache>
                  <c:formatCode>General</c:formatCode>
                  <c:ptCount val="4"/>
                  <c:pt idx="0">
                    <c:v>0.011</c:v>
                  </c:pt>
                  <c:pt idx="1">
                    <c:v>0.015</c:v>
                  </c:pt>
                  <c:pt idx="2">
                    <c:v>0.008</c:v>
                  </c:pt>
                  <c:pt idx="3">
                    <c:v>0.009</c:v>
                  </c:pt>
                </c:numCache>
              </c:numRef>
            </c:plus>
            <c:minus>
              <c:numRef>
                <c:f>Sheet1!$G$9:$G$12</c:f>
                <c:numCache>
                  <c:formatCode>General</c:formatCode>
                  <c:ptCount val="4"/>
                  <c:pt idx="0">
                    <c:v>0.011</c:v>
                  </c:pt>
                  <c:pt idx="1">
                    <c:v>0.015</c:v>
                  </c:pt>
                  <c:pt idx="2">
                    <c:v>0.008</c:v>
                  </c:pt>
                  <c:pt idx="3">
                    <c:v>0.009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Sheet1!$G$4:$G$7</c:f>
              <c:numCache>
                <c:formatCode>General</c:formatCode>
                <c:ptCount val="4"/>
                <c:pt idx="0">
                  <c:v>0.775</c:v>
                </c:pt>
                <c:pt idx="1">
                  <c:v>0.778</c:v>
                </c:pt>
                <c:pt idx="2">
                  <c:v>0.818</c:v>
                </c:pt>
                <c:pt idx="3">
                  <c:v>1.015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Bayesian</c:v>
                </c:pt>
              </c:strCache>
            </c:strRef>
          </c:tx>
          <c:errBars>
            <c:errBarType val="both"/>
            <c:errValType val="cust"/>
            <c:plus>
              <c:numRef>
                <c:f>Sheet1!$H$9:$H$12</c:f>
                <c:numCache>
                  <c:formatCode>General</c:formatCode>
                  <c:ptCount val="4"/>
                  <c:pt idx="0">
                    <c:v>0.006</c:v>
                  </c:pt>
                  <c:pt idx="1">
                    <c:v>0.017</c:v>
                  </c:pt>
                  <c:pt idx="2">
                    <c:v>0.013</c:v>
                  </c:pt>
                  <c:pt idx="3">
                    <c:v>0.01</c:v>
                  </c:pt>
                </c:numCache>
              </c:numRef>
            </c:plus>
            <c:minus>
              <c:numRef>
                <c:f>Sheet1!$H$9:$H$12</c:f>
                <c:numCache>
                  <c:formatCode>General</c:formatCode>
                  <c:ptCount val="4"/>
                  <c:pt idx="0">
                    <c:v>0.006</c:v>
                  </c:pt>
                  <c:pt idx="1">
                    <c:v>0.017</c:v>
                  </c:pt>
                  <c:pt idx="2">
                    <c:v>0.013</c:v>
                  </c:pt>
                  <c:pt idx="3">
                    <c:v>0.01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   No cost</c:v>
                </c:pt>
                <c:pt idx="1">
                  <c:v>  Low cost</c:v>
                </c:pt>
                <c:pt idx="2">
                  <c:v>  Mid cost</c:v>
                </c:pt>
                <c:pt idx="3">
                  <c:v> High cost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0.776</c:v>
                </c:pt>
                <c:pt idx="1">
                  <c:v>0.78</c:v>
                </c:pt>
                <c:pt idx="2">
                  <c:v>0.83</c:v>
                </c:pt>
                <c:pt idx="3">
                  <c:v>0.924</c:v>
                </c:pt>
              </c:numCache>
            </c:numRef>
          </c:val>
        </c:ser>
        <c:axId val="387571000"/>
        <c:axId val="545107144"/>
      </c:barChart>
      <c:catAx>
        <c:axId val="387571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5107144"/>
        <c:crosses val="autoZero"/>
        <c:auto val="1"/>
        <c:lblAlgn val="ctr"/>
        <c:lblOffset val="100"/>
      </c:catAx>
      <c:valAx>
        <c:axId val="545107144"/>
        <c:scaling>
          <c:orientation val="minMax"/>
          <c:max val="1.5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757100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CFFE-AB45-4D40-A25D-5EA2E7031B3E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637-745A-B740-A3B5-80AD6BDBA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73F6-1225-B645-8305-2D77480AB729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9F5C1-62E8-E646-B8F5-784F7F4BC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we have a facility for using multiple networks effectively,</a:t>
            </a:r>
          </a:p>
          <a:p>
            <a:r>
              <a:rPr lang="en-US" dirty="0" smtClean="0"/>
              <a:t>We can build upon that layer to start</a:t>
            </a:r>
            <a:r>
              <a:rPr lang="en-US" baseline="0" dirty="0" smtClean="0"/>
              <a:t> considering these performance/resource tradeoffs.</a:t>
            </a:r>
          </a:p>
          <a:p>
            <a:r>
              <a:rPr lang="en-US" baseline="0" dirty="0" smtClean="0"/>
              <a:t>So, let’s get a little more specific about that, in the context of </a:t>
            </a:r>
            <a:r>
              <a:rPr lang="en-US" baseline="0" dirty="0" err="1" smtClean="0"/>
              <a:t>prefetching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Mobile networks are variable; can be slow.  Apps are interactive because they use the network, so we use </a:t>
            </a:r>
            <a:r>
              <a:rPr lang="en-US" baseline="0" dirty="0" err="1" smtClean="0"/>
              <a:t>prefetching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Punch it up.  Good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and delivery, but too long-winded.</a:t>
            </a:r>
          </a:p>
          <a:p>
            <a:r>
              <a:rPr lang="en-US" baseline="0" dirty="0" smtClean="0"/>
              <a:t>Developers have users’ problems too, PLUS they can’t read the users’ minds.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“Users don’t want to deal with all of this.”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“Doing this well requires a lot of expertise and careful design.  Some developers can do this, but…”</a:t>
            </a:r>
          </a:p>
          <a:p>
            <a:r>
              <a:rPr lang="en-US" baseline="0" dirty="0" smtClean="0"/>
              <a:t>“We don’t want to require all developers to be mind-reading, network-engineering demigods.”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Apps</a:t>
            </a:r>
            <a:r>
              <a:rPr lang="en-US" baseline="0" dirty="0" smtClean="0"/>
              <a:t> today will either:</a:t>
            </a:r>
          </a:p>
          <a:p>
            <a:pPr marL="742950" indent="-742950">
              <a:buAutoNum type="arabicParenR"/>
            </a:pPr>
            <a:r>
              <a:rPr lang="en-US" baseline="0" dirty="0" err="1" smtClean="0"/>
              <a:t>Prefetch</a:t>
            </a:r>
            <a:r>
              <a:rPr lang="en-US" baseline="0" dirty="0" smtClean="0"/>
              <a:t> with wild abandon (two apps use half your monthly data budget), or</a:t>
            </a:r>
          </a:p>
          <a:p>
            <a:pPr marL="742950" indent="-742950">
              <a:buAutoNum type="arabicParenR"/>
            </a:pPr>
            <a:r>
              <a:rPr lang="en-US" baseline="0" dirty="0" smtClean="0"/>
              <a:t>Don’t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much at all (K9 – small emails only;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newsstand –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only).</a:t>
            </a:r>
          </a:p>
          <a:p>
            <a:pPr marL="742950" indent="-742950">
              <a:buNone/>
            </a:pPr>
            <a:r>
              <a:rPr lang="en-US" baseline="0" dirty="0" smtClean="0"/>
              <a:t>Both of these fail in common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cost-benefit analysis.  We borrow the general idea from TIP</a:t>
            </a:r>
            <a:r>
              <a:rPr lang="en-US" baseline="0" dirty="0" smtClean="0"/>
              <a:t>, but most of the details are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Positive,</a:t>
            </a:r>
            <a:r>
              <a:rPr lang="en-US" baseline="0" dirty="0" smtClean="0"/>
              <a:t> not defensive.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en.wikipedia.org/wiki/File:Willamette.png</a:t>
            </a:r>
            <a:endParaRPr lang="en-US" dirty="0" smtClean="0"/>
          </a:p>
          <a:p>
            <a:r>
              <a:rPr lang="en-US" dirty="0" smtClean="0"/>
              <a:t>http://www.flickr.com/photos/charlesc/521043060/</a:t>
            </a:r>
          </a:p>
          <a:p>
            <a:r>
              <a:rPr lang="en-US" dirty="0" smtClean="0"/>
              <a:t>http://en.wikipedia.org/wiki/File:Seagate_ST33232A_hard_disk_inner_view.jpg</a:t>
            </a:r>
          </a:p>
          <a:p>
            <a:r>
              <a:rPr lang="en-US" dirty="0" smtClean="0"/>
              <a:t>http://openclipart.org/detail/191831/wifi-icon-by-neorg-191831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en.wikipedia.org/wiki/File:IPhone_SIM_Slot.jpg</a:t>
            </a:r>
            <a:endParaRPr lang="en-US" dirty="0" smtClean="0"/>
          </a:p>
          <a:p>
            <a:r>
              <a:rPr lang="en-US" dirty="0" smtClean="0"/>
              <a:t>http://apprenticeofart.deviantart.com/art/Battery-Icon-175541284</a:t>
            </a:r>
          </a:p>
          <a:p>
            <a:r>
              <a:rPr lang="en-US" dirty="0" smtClean="0"/>
              <a:t>http://www.flickr.com/photos/factoryjoe/4719013783/</a:t>
            </a:r>
          </a:p>
          <a:p>
            <a:r>
              <a:rPr lang="en-US" dirty="0" smtClean="0"/>
              <a:t>http://www.flickr.com/photos/han_shot_first/7586943984/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20-minute experiment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Mention error bars (95% confidence)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Say “more results in the dissertation; they look a lot like this.  There’s one exception scenario where IMP is the second-best strategy.  It’s described in detail in the dissertation, though I’m happy to discuss it if you’re interested.”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humans, we make decisions like this all the time!  (Michigan weather)</a:t>
            </a:r>
          </a:p>
          <a:p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smtClean="0"/>
              <a:t>it more clear we’re talking about interactive</a:t>
            </a:r>
            <a:r>
              <a:rPr lang="en-US" baseline="0" dirty="0" smtClean="0"/>
              <a:t> delay here.</a:t>
            </a:r>
          </a:p>
          <a:p>
            <a:r>
              <a:rPr lang="en-US" baseline="0" dirty="0" smtClean="0"/>
              <a:t>Error in predictions can affect interactive delay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Talking about predictions about what to do </a:t>
            </a:r>
            <a:r>
              <a:rPr lang="en-US" b="1" baseline="0" dirty="0" smtClean="0"/>
              <a:t>now</a:t>
            </a:r>
            <a:r>
              <a:rPr lang="en-US" b="0" baseline="0" dirty="0" smtClean="0"/>
              <a:t> based on some previous knowledge about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commons.wikimedia.org/wiki/File:Server_by_mimooh.svg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such a good idea that,</a:t>
            </a:r>
            <a:r>
              <a:rPr lang="en-US" baseline="0" dirty="0" smtClean="0"/>
              <a:t> it turns out, it’s already being done in Google’s data centers (for example).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commons.wikimedia.org/wiki/File:Server_by_mimooh.svg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such a good idea that,</a:t>
            </a:r>
            <a:r>
              <a:rPr lang="en-US" baseline="0" dirty="0" smtClean="0"/>
              <a:t> it turns out, it’s already being done in Google’s data centers (for example).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commons.wikimedia.org/wiki/File:Server_by_mimooh.svg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such a good idea that,</a:t>
            </a:r>
            <a:r>
              <a:rPr lang="en-US" baseline="0" dirty="0" smtClean="0"/>
              <a:t> it turns out, it’s already being done in Google’s data centers (for example).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commons.wikimedia.org/wiki/File:Server_by_mimooh.svg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such a good idea that,</a:t>
            </a:r>
            <a:r>
              <a:rPr lang="en-US" baseline="0" dirty="0" smtClean="0"/>
              <a:t> it turns out, it’s already being done in Google’s data centers (for example).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make the</a:t>
            </a:r>
            <a:r>
              <a:rPr lang="en-US" baseline="0" dirty="0" smtClean="0"/>
              <a:t> distinction clear:</a:t>
            </a:r>
          </a:p>
          <a:p>
            <a:r>
              <a:rPr lang="en-US" baseline="0" dirty="0" smtClean="0"/>
              <a:t>Making better predictions vs. coping with inaccurate predictions.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en.wikipedia.org/wiki/File:Willamette.png</a:t>
            </a:r>
            <a:endParaRPr lang="en-US" dirty="0" smtClean="0"/>
          </a:p>
          <a:p>
            <a:r>
              <a:rPr lang="en-US" dirty="0" smtClean="0"/>
              <a:t>http://www.flickr.com/photos/charlesc/521043060/</a:t>
            </a:r>
          </a:p>
          <a:p>
            <a:r>
              <a:rPr lang="en-US" dirty="0" smtClean="0"/>
              <a:t>http://en.wikipedia.org/wiki/File:Seagate_ST33232A_hard_disk_inner_view.jpg</a:t>
            </a:r>
          </a:p>
          <a:p>
            <a:r>
              <a:rPr lang="en-US" dirty="0" smtClean="0"/>
              <a:t>http://openclipart.org/detail/191831/wifi-icon-by-neorg-191831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en.wikipedia.org/wiki/File:IPhone_SIM_Slot.jpg</a:t>
            </a:r>
            <a:endParaRPr lang="en-US" dirty="0" smtClean="0"/>
          </a:p>
          <a:p>
            <a:r>
              <a:rPr lang="en-US" dirty="0" smtClean="0"/>
              <a:t>http://apprenticeofart.deviantart.com/art/Battery-Icon-175541284</a:t>
            </a:r>
          </a:p>
          <a:p>
            <a:r>
              <a:rPr lang="en-US" dirty="0" smtClean="0"/>
              <a:t>http://www.flickr.com/photos/factoryjoe/4719013783/</a:t>
            </a:r>
          </a:p>
          <a:p>
            <a:r>
              <a:rPr lang="en-US" dirty="0" smtClean="0"/>
              <a:t>http://www.flickr.com/photos/han_shot_first/7586943984/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http://commons.wikimedia.org/wiki/File:Smartphone_as_Child_Toy.png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this more concrete?</a:t>
            </a:r>
            <a:r>
              <a:rPr lang="en-US" baseline="0" dirty="0" smtClean="0"/>
              <a:t>  How does the application use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“Based </a:t>
            </a:r>
            <a:r>
              <a:rPr lang="en-US" baseline="0" dirty="0" smtClean="0"/>
              <a:t>on my collected past measurements, if I were to make a new measurement </a:t>
            </a:r>
            <a:r>
              <a:rPr lang="en-US" b="1" baseline="0" dirty="0" smtClean="0"/>
              <a:t>right now</a:t>
            </a:r>
            <a:r>
              <a:rPr lang="en-US" b="0" baseline="0" dirty="0" smtClean="0"/>
              <a:t>, I’m 95% sure that it would be in this range.”</a:t>
            </a:r>
          </a:p>
          <a:p>
            <a:endParaRPr lang="en-US" b="0" baseline="0" dirty="0" smtClean="0"/>
          </a:p>
          <a:p>
            <a:r>
              <a:rPr lang="en-US" b="1" i="0" baseline="0" dirty="0" smtClean="0"/>
              <a:t>Not</a:t>
            </a:r>
            <a:r>
              <a:rPr lang="en-US" b="0" i="0" baseline="0" dirty="0" smtClean="0"/>
              <a:t> a confidence interval, strictly speaking</a:t>
            </a:r>
            <a:r>
              <a:rPr lang="en-US" b="0" i="0" baseline="0" dirty="0" smtClean="0"/>
              <a:t>.</a:t>
            </a:r>
            <a:endParaRPr lang="en-US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2DB9-04B1-AE4E-AA08-81ABD7576DC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2DB9-04B1-AE4E-AA08-81ABD7576DC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commons.wikimedia.org/wiki/File:Server_by_mimooh.svg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simplified</a:t>
            </a:r>
            <a:r>
              <a:rPr lang="en-US" baseline="0" dirty="0" smtClean="0"/>
              <a:t> example, delay greater than 10sec guarantees total time of 100sec.</a:t>
            </a:r>
          </a:p>
          <a:p>
            <a:r>
              <a:rPr lang="en-US" baseline="0" dirty="0" smtClean="0"/>
              <a:t>In a real distribution, you want some buffer to account for minor errors.</a:t>
            </a:r>
          </a:p>
          <a:p>
            <a:r>
              <a:rPr lang="en-US" dirty="0" smtClean="0"/>
              <a:t>Meatballs’ decision-making</a:t>
            </a:r>
            <a:r>
              <a:rPr lang="en-US" baseline="0" dirty="0" smtClean="0"/>
              <a:t> accounts for this with its cost-benefit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cellular is a better choice; sometimes </a:t>
            </a:r>
            <a:r>
              <a:rPr lang="en-US" dirty="0" err="1" smtClean="0"/>
              <a:t>WiFi</a:t>
            </a:r>
            <a:r>
              <a:rPr lang="en-US" baseline="0" dirty="0" smtClean="0"/>
              <a:t> is.</a:t>
            </a:r>
          </a:p>
          <a:p>
            <a:r>
              <a:rPr lang="en-US" baseline="0" dirty="0" smtClean="0"/>
              <a:t>Cellular is more reliable;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has lower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“Secondly, to provide ordering guarantees, when an application creates an IROB, we’ll allow it to simply specify zero or more dependencies on previous </a:t>
            </a:r>
            <a:r>
              <a:rPr lang="en-US" baseline="0" dirty="0" err="1" smtClean="0"/>
              <a:t>IROBs</a:t>
            </a:r>
            <a:r>
              <a:rPr lang="en-US" baseline="0" dirty="0" smtClean="0"/>
              <a:t>.  Here’s an example of what this looks like.  This is the receiving end of a </a:t>
            </a:r>
            <a:r>
              <a:rPr lang="en-US" baseline="0" dirty="0" err="1" smtClean="0"/>
              <a:t>multisocket</a:t>
            </a:r>
            <a:r>
              <a:rPr lang="en-US" baseline="0" dirty="0" smtClean="0"/>
              <a:t>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IROBs</a:t>
            </a:r>
            <a:r>
              <a:rPr lang="en-US" baseline="0" dirty="0" smtClean="0"/>
              <a:t> 1 and 2 are unordered with respect to one another.  Whichever is completed first will be delivered first.”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Do: RPC header and data; different </a:t>
            </a:r>
            <a:r>
              <a:rPr lang="en-US" baseline="0" dirty="0" err="1" smtClean="0"/>
              <a:t>RPCs</a:t>
            </a:r>
            <a:r>
              <a:rPr lang="en-US" baseline="0" dirty="0" smtClean="0"/>
              <a:t> are unordered.</a:t>
            </a:r>
          </a:p>
          <a:p>
            <a:r>
              <a:rPr lang="en-US" baseline="0" dirty="0" smtClean="0"/>
              <a:t>Segue out: what if there’s no “best” network? -&gt; </a:t>
            </a:r>
            <a:r>
              <a:rPr lang="en-US" baseline="0" dirty="0" err="1" smtClean="0"/>
              <a:t>thunks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trace is better</a:t>
            </a:r>
            <a:r>
              <a:rPr lang="en-US" baseline="0" dirty="0" smtClean="0"/>
              <a:t> for urgent updates, still good for BG throughput (+1%).</a:t>
            </a:r>
          </a:p>
          <a:p>
            <a:r>
              <a:rPr lang="en-US" baseline="0" dirty="0" smtClean="0"/>
              <a:t>Three points: 1) FG improvement; 2) BG improvement; 3) multi-app. (next)</a:t>
            </a:r>
          </a:p>
          <a:p>
            <a:r>
              <a:rPr lang="en-US" baseline="0" dirty="0" smtClean="0"/>
              <a:t>Remind people what the application is doing.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Wordsmithing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-Don’t be so apologetic with the 2-process result.  We’re better.</a:t>
            </a:r>
          </a:p>
          <a:p>
            <a:r>
              <a:rPr lang="en-US" baseline="0" dirty="0" smtClean="0"/>
              <a:t>-Make it more clear that the idealized aggregate strategy is impossible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Wordsmithing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-Don’t be so apologetic with the 2-process result.  We’re better.</a:t>
            </a:r>
          </a:p>
          <a:p>
            <a:r>
              <a:rPr lang="en-US" baseline="0" dirty="0" smtClean="0"/>
              <a:t>-Make it more clear that the idealized aggregate strategy is impossible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https://www.flickr.com/photos/brent_nashville/4527790002/</a:t>
            </a:r>
          </a:p>
          <a:p>
            <a:r>
              <a:rPr lang="en-US" dirty="0" smtClean="0"/>
              <a:t>https://www.flickr.com/photos/teegardin/5916140780/</a:t>
            </a:r>
          </a:p>
          <a:p>
            <a:r>
              <a:rPr lang="en-US" dirty="0" smtClean="0"/>
              <a:t>https://www.flickr.com/photos/59937401@N07/5930176734/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Focus on </a:t>
            </a:r>
            <a:r>
              <a:rPr lang="en-US" b="1" baseline="0" dirty="0" smtClean="0"/>
              <a:t>why</a:t>
            </a:r>
            <a:r>
              <a:rPr lang="en-US" b="0" baseline="0" dirty="0" smtClean="0"/>
              <a:t> we chose this interface.</a:t>
            </a:r>
          </a:p>
          <a:p>
            <a:pPr marL="742950" indent="-742950">
              <a:buAutoNum type="arabicParenR"/>
            </a:pPr>
            <a:r>
              <a:rPr lang="en-US" b="0" baseline="0" dirty="0" smtClean="0"/>
              <a:t>Fetching is app-specific.  Require fetch function.</a:t>
            </a:r>
          </a:p>
          <a:p>
            <a:pPr marL="742950" indent="-742950">
              <a:buAutoNum type="arabicParenR"/>
            </a:pPr>
            <a:r>
              <a:rPr lang="en-US" b="0" baseline="0" dirty="0" smtClean="0"/>
              <a:t>What do we need to know?  </a:t>
            </a:r>
            <a:r>
              <a:rPr lang="en-US" b="0" baseline="0" dirty="0" err="1" smtClean="0"/>
              <a:t>Prefetch</a:t>
            </a:r>
            <a:r>
              <a:rPr lang="en-US" b="0" baseline="0" dirty="0" smtClean="0"/>
              <a:t> desired, demand fetch occurs, item no longer wanted.  (Add ‘cancel’)</a:t>
            </a:r>
          </a:p>
          <a:p>
            <a:pPr marL="742950" indent="-742950">
              <a:buNone/>
            </a:pPr>
            <a:r>
              <a:rPr lang="en-US" b="0" baseline="0" dirty="0" smtClean="0"/>
              <a:t>Omit Java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“It’s not</a:t>
            </a:r>
            <a:r>
              <a:rPr lang="en-US" baseline="0" dirty="0" smtClean="0"/>
              <a:t> just about predicting network conditions, although there’s been a lot of prior and ongoing work in that area.”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</a:t>
            </a:r>
            <a:r>
              <a:rPr lang="en-US" baseline="0" dirty="0" smtClean="0"/>
              <a:t> just a matter of how much we’re spending.</a:t>
            </a:r>
          </a:p>
          <a:p>
            <a:r>
              <a:rPr lang="en-US" baseline="0" dirty="0" smtClean="0"/>
              <a:t>It’s about </a:t>
            </a:r>
            <a:r>
              <a:rPr lang="en-US" b="1" baseline="0" dirty="0" smtClean="0"/>
              <a:t>what we’re buying</a:t>
            </a:r>
            <a:r>
              <a:rPr lang="en-US" b="0" baseline="0" dirty="0" smtClean="0"/>
              <a:t> with those resources and </a:t>
            </a:r>
            <a:r>
              <a:rPr lang="en-US" b="1" baseline="0" dirty="0" smtClean="0"/>
              <a:t>whether or not we can afford it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Point out what TIP </a:t>
            </a:r>
            <a:r>
              <a:rPr lang="en-US" b="1" baseline="0" dirty="0" smtClean="0"/>
              <a:t>doesn’t</a:t>
            </a:r>
            <a:r>
              <a:rPr lang="en-US" b="0" baseline="0" dirty="0" smtClean="0"/>
              <a:t> handle.  </a:t>
            </a:r>
          </a:p>
          <a:p>
            <a:r>
              <a:rPr lang="en-US" b="0" baseline="0" dirty="0" smtClean="0"/>
              <a:t>(Energy/data resources, vagaries of using mobile networks; it has a very different focus)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need to</a:t>
            </a:r>
            <a:r>
              <a:rPr lang="en-US" baseline="0" dirty="0" smtClean="0"/>
              <a:t> assume any particular distribution with any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backup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2DB9-04B1-AE4E-AA08-81ABD7576DC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time savings is</a:t>
            </a:r>
            <a:r>
              <a:rPr lang="en-US" baseline="0" dirty="0" smtClean="0"/>
              <a:t> greater in this application</a:t>
            </a:r>
          </a:p>
          <a:p>
            <a:r>
              <a:rPr lang="en-US" baseline="0" dirty="0" smtClean="0"/>
              <a:t>Thus, redundancy has benefit even in mid-cost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9F5C1-62E8-E646-B8F5-784F7F4BC3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B3D3-692E-104B-A50F-271BE3ECAD00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A009-C8E0-7E4C-B94E-5452E0C8A44C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A063-D649-0A48-844F-2DE1DA5ED273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709B-01AD-354C-B5E0-AC7DE0DF0712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block_mobilit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72200"/>
            <a:ext cx="1219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133-CFA8-3143-A957-017518626334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5E07-F20C-724C-8054-4B4A335BF6EE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A824-788A-894B-A3D6-B9CAE5C44FAA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5CC-16E9-C040-AD73-3AC87EF29148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346C-CD32-8B48-8BD1-99231CECAE52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AD57-779C-A342-A9E6-551302E2BB3D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4EE2-BCBB-FC4C-B1A2-E452B0D1AB1E}" type="datetime1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D0D0D"/>
                </a:solidFill>
              </a:defRPr>
            </a:lvl1pPr>
          </a:lstStyle>
          <a:p>
            <a:fld id="{1BC135D0-8C78-2B4E-933A-814F2E1541E1}" type="datetime1">
              <a:rPr lang="en-US" smtClean="0"/>
              <a:pPr/>
              <a:t>4/9/14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D0D0D"/>
                </a:solidFill>
              </a:defRPr>
            </a:lvl1pPr>
          </a:lstStyle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0D0D"/>
                </a:solidFill>
              </a:defRPr>
            </a:lvl1pPr>
          </a:lstStyle>
          <a:p>
            <a:fld id="{66AC3D5E-703E-6945-AD25-7B3D21EB34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3.jpe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chart" Target="../charts/chart3.xm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8.png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12.png"/><Relationship Id="rId10" Type="http://schemas.openxmlformats.org/officeDocument/2006/relationships/image" Target="../media/image8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Higgins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Balancing Interactive Performance and Budgeted Resources </a:t>
            </a:r>
            <a:br>
              <a:rPr lang="en-US" dirty="0" smtClean="0"/>
            </a:br>
            <a:r>
              <a:rPr lang="en-US" dirty="0" smtClean="0"/>
              <a:t>in Mobile Applications</a:t>
            </a:r>
            <a:endParaRPr lang="en-US" dirty="0"/>
          </a:p>
        </p:txBody>
      </p:sp>
      <p:pic>
        <p:nvPicPr>
          <p:cNvPr id="4" name="Picture 8" descr="block_mobi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572000"/>
            <a:ext cx="1219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-1371600" y="1828800"/>
            <a:ext cx="4572000" cy="4572000"/>
          </a:xfrm>
          <a:prstGeom prst="ellipse">
            <a:avLst/>
          </a:prstGeom>
          <a:noFill/>
          <a:ln>
            <a:solidFill>
              <a:srgbClr val="88A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-457200" y="2743200"/>
            <a:ext cx="2743200" cy="2743200"/>
          </a:xfrm>
          <a:prstGeom prst="ellipse">
            <a:avLst/>
          </a:prstGeom>
          <a:noFill/>
          <a:ln>
            <a:solidFill>
              <a:srgbClr val="88A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34877"/>
            <a:ext cx="628650" cy="737123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34428" r="32905"/>
          <a:stretch>
            <a:fillRect/>
          </a:stretch>
        </p:blipFill>
        <p:spPr>
          <a:xfrm flipH="1">
            <a:off x="1447800" y="4526280"/>
            <a:ext cx="533400" cy="1530351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143000" y="304800"/>
            <a:ext cx="4572000" cy="4572000"/>
          </a:xfrm>
          <a:prstGeom prst="ellipse">
            <a:avLst/>
          </a:prstGeom>
          <a:noFill/>
          <a:ln>
            <a:solidFill>
              <a:srgbClr val="FF0000">
                <a:alpha val="3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57400" y="1219200"/>
            <a:ext cx="2743200" cy="2743200"/>
          </a:xfrm>
          <a:prstGeom prst="ellipse">
            <a:avLst/>
          </a:prstGeom>
          <a:noFill/>
          <a:ln>
            <a:solidFill>
              <a:srgbClr val="FF0000">
                <a:alpha val="3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152400"/>
            <a:ext cx="6324600" cy="1978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943350" y="587499"/>
            <a:ext cx="3048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/>
          <a:lstStyle/>
          <a:p>
            <a:pPr>
              <a:buNone/>
            </a:pPr>
            <a:r>
              <a:rPr lang="en-US" dirty="0" smtClean="0"/>
              <a:t>Diversity of networks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 Diversity of behavior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rcRect l="28238" r="28238"/>
          <a:stretch>
            <a:fillRect/>
          </a:stretch>
        </p:blipFill>
        <p:spPr>
          <a:xfrm flipH="1">
            <a:off x="5334000" y="3575049"/>
            <a:ext cx="710677" cy="15303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38113" y="2971800"/>
            <a:ext cx="182008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Email</a:t>
            </a:r>
            <a:endParaRPr lang="en-US" dirty="0" smtClean="0"/>
          </a:p>
          <a:p>
            <a:pPr marL="117475" indent="-117475">
              <a:buFont typeface="Arial"/>
              <a:buChar char="•"/>
            </a:pPr>
            <a:r>
              <a:rPr lang="en-US" dirty="0" smtClean="0"/>
              <a:t>Fetch messages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5949950" y="2984500"/>
            <a:ext cx="685800" cy="1085850"/>
          </a:xfrm>
          <a:custGeom>
            <a:avLst/>
            <a:gdLst>
              <a:gd name="connsiteX0" fmla="*/ 0 w 685800"/>
              <a:gd name="connsiteY0" fmla="*/ 920750 h 1485900"/>
              <a:gd name="connsiteX1" fmla="*/ 685800 w 685800"/>
              <a:gd name="connsiteY1" fmla="*/ 0 h 1485900"/>
              <a:gd name="connsiteX2" fmla="*/ 685800 w 685800"/>
              <a:gd name="connsiteY2" fmla="*/ 1485900 h 1485900"/>
              <a:gd name="connsiteX3" fmla="*/ 25400 w 685800"/>
              <a:gd name="connsiteY3" fmla="*/ 1085850 h 1485900"/>
              <a:gd name="connsiteX4" fmla="*/ 0 w 685800"/>
              <a:gd name="connsiteY4" fmla="*/ 920750 h 1485900"/>
              <a:gd name="connsiteX0" fmla="*/ 0 w 685800"/>
              <a:gd name="connsiteY0" fmla="*/ 920750 h 1485900"/>
              <a:gd name="connsiteX1" fmla="*/ 685800 w 685800"/>
              <a:gd name="connsiteY1" fmla="*/ 0 h 1485900"/>
              <a:gd name="connsiteX2" fmla="*/ 685800 w 685800"/>
              <a:gd name="connsiteY2" fmla="*/ 1485900 h 1485900"/>
              <a:gd name="connsiteX3" fmla="*/ 683058 w 685800"/>
              <a:gd name="connsiteY3" fmla="*/ 648711 h 1485900"/>
              <a:gd name="connsiteX4" fmla="*/ 25400 w 685800"/>
              <a:gd name="connsiteY4" fmla="*/ 1085850 h 1485900"/>
              <a:gd name="connsiteX5" fmla="*/ 0 w 685800"/>
              <a:gd name="connsiteY5" fmla="*/ 920750 h 1485900"/>
              <a:gd name="connsiteX0" fmla="*/ 0 w 685800"/>
              <a:gd name="connsiteY0" fmla="*/ 920750 h 1085850"/>
              <a:gd name="connsiteX1" fmla="*/ 685800 w 685800"/>
              <a:gd name="connsiteY1" fmla="*/ 0 h 1085850"/>
              <a:gd name="connsiteX2" fmla="*/ 685800 w 685800"/>
              <a:gd name="connsiteY2" fmla="*/ 647700 h 1085850"/>
              <a:gd name="connsiteX3" fmla="*/ 683058 w 685800"/>
              <a:gd name="connsiteY3" fmla="*/ 648711 h 1085850"/>
              <a:gd name="connsiteX4" fmla="*/ 25400 w 685800"/>
              <a:gd name="connsiteY4" fmla="*/ 1085850 h 1085850"/>
              <a:gd name="connsiteX5" fmla="*/ 0 w 685800"/>
              <a:gd name="connsiteY5" fmla="*/ 9207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1085850">
                <a:moveTo>
                  <a:pt x="0" y="920750"/>
                </a:moveTo>
                <a:lnTo>
                  <a:pt x="685800" y="0"/>
                </a:lnTo>
                <a:lnTo>
                  <a:pt x="685800" y="647700"/>
                </a:lnTo>
                <a:lnTo>
                  <a:pt x="683058" y="648711"/>
                </a:lnTo>
                <a:lnTo>
                  <a:pt x="25400" y="1085850"/>
                </a:lnTo>
                <a:lnTo>
                  <a:pt x="0" y="92075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grpSp>
        <p:nvGrpSpPr>
          <p:cNvPr id="4" name="Group 32"/>
          <p:cNvGrpSpPr/>
          <p:nvPr/>
        </p:nvGrpSpPr>
        <p:grpSpPr>
          <a:xfrm>
            <a:off x="1371600" y="3063240"/>
            <a:ext cx="822960" cy="822960"/>
            <a:chOff x="64770" y="2895600"/>
            <a:chExt cx="822960" cy="822960"/>
          </a:xfrm>
        </p:grpSpPr>
        <p:sp>
          <p:nvSpPr>
            <p:cNvPr id="34" name="Oval 33"/>
            <p:cNvSpPr/>
            <p:nvPr/>
          </p:nvSpPr>
          <p:spPr>
            <a:xfrm>
              <a:off x="400050" y="3230880"/>
              <a:ext cx="152400" cy="1524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5750" y="3115056"/>
              <a:ext cx="381000" cy="384048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50" y="3002280"/>
              <a:ext cx="609600" cy="6096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770" y="2895600"/>
              <a:ext cx="822960" cy="82296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1081046" y="2971800"/>
            <a:ext cx="2672374" cy="2667000"/>
          </a:xfrm>
          <a:custGeom>
            <a:avLst/>
            <a:gdLst>
              <a:gd name="connsiteX0" fmla="*/ 1198221 w 2672374"/>
              <a:gd name="connsiteY0" fmla="*/ 3016499 h 3016499"/>
              <a:gd name="connsiteX1" fmla="*/ 1322957 w 2672374"/>
              <a:gd name="connsiteY1" fmla="*/ 2165983 h 3016499"/>
              <a:gd name="connsiteX2" fmla="*/ 1141523 w 2672374"/>
              <a:gd name="connsiteY2" fmla="*/ 1122682 h 3016499"/>
              <a:gd name="connsiteX3" fmla="*/ 653919 w 2672374"/>
              <a:gd name="connsiteY3" fmla="*/ 929898 h 3016499"/>
              <a:gd name="connsiteX4" fmla="*/ 336409 w 2672374"/>
              <a:gd name="connsiteY4" fmla="*/ 204124 h 3016499"/>
              <a:gd name="connsiteX5" fmla="*/ 2672374 w 2672374"/>
              <a:gd name="connsiteY5" fmla="*/ 0 h 30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374" h="3016499">
                <a:moveTo>
                  <a:pt x="1198221" y="3016499"/>
                </a:moveTo>
                <a:cubicBezTo>
                  <a:pt x="1265314" y="2749059"/>
                  <a:pt x="1332407" y="2481619"/>
                  <a:pt x="1322957" y="2165983"/>
                </a:cubicBezTo>
                <a:cubicBezTo>
                  <a:pt x="1313507" y="1850347"/>
                  <a:pt x="1253029" y="1328696"/>
                  <a:pt x="1141523" y="1122682"/>
                </a:cubicBezTo>
                <a:cubicBezTo>
                  <a:pt x="1030017" y="916668"/>
                  <a:pt x="788105" y="1082991"/>
                  <a:pt x="653919" y="929898"/>
                </a:cubicBezTo>
                <a:cubicBezTo>
                  <a:pt x="519733" y="776805"/>
                  <a:pt x="0" y="359107"/>
                  <a:pt x="336409" y="204124"/>
                </a:cubicBezTo>
                <a:cubicBezTo>
                  <a:pt x="672818" y="49141"/>
                  <a:pt x="2284937" y="35911"/>
                  <a:pt x="2672374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7"/>
          <p:cNvGrpSpPr/>
          <p:nvPr/>
        </p:nvGrpSpPr>
        <p:grpSpPr>
          <a:xfrm>
            <a:off x="2194560" y="5242562"/>
            <a:ext cx="822960" cy="822960"/>
            <a:chOff x="64770" y="2895600"/>
            <a:chExt cx="822960" cy="822960"/>
          </a:xfrm>
        </p:grpSpPr>
        <p:sp>
          <p:nvSpPr>
            <p:cNvPr id="39" name="Oval 38"/>
            <p:cNvSpPr/>
            <p:nvPr/>
          </p:nvSpPr>
          <p:spPr>
            <a:xfrm>
              <a:off x="400050" y="3230880"/>
              <a:ext cx="152400" cy="1524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5750" y="3115056"/>
              <a:ext cx="381000" cy="384048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71450" y="3002280"/>
              <a:ext cx="609600" cy="60960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770" y="2895600"/>
              <a:ext cx="822960" cy="822960"/>
            </a:xfrm>
            <a:prstGeom prst="ellipse">
              <a:avLst/>
            </a:prstGeom>
            <a:noFill/>
            <a:ln>
              <a:solidFill>
                <a:srgbClr val="008000">
                  <a:alpha val="3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82301" y="3684191"/>
            <a:ext cx="661202" cy="545806"/>
          </a:xfrm>
          <a:custGeom>
            <a:avLst/>
            <a:gdLst>
              <a:gd name="connsiteX0" fmla="*/ 0 w 661202"/>
              <a:gd name="connsiteY0" fmla="*/ 398858 h 545806"/>
              <a:gd name="connsiteX1" fmla="*/ 650707 w 661202"/>
              <a:gd name="connsiteY1" fmla="*/ 0 h 545806"/>
              <a:gd name="connsiteX2" fmla="*/ 661202 w 661202"/>
              <a:gd name="connsiteY2" fmla="*/ 545806 h 545806"/>
              <a:gd name="connsiteX3" fmla="*/ 20991 w 661202"/>
              <a:gd name="connsiteY3" fmla="*/ 514317 h 545806"/>
              <a:gd name="connsiteX4" fmla="*/ 0 w 661202"/>
              <a:gd name="connsiteY4" fmla="*/ 398858 h 54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202" h="545806">
                <a:moveTo>
                  <a:pt x="0" y="398858"/>
                </a:moveTo>
                <a:lnTo>
                  <a:pt x="650707" y="0"/>
                </a:lnTo>
                <a:lnTo>
                  <a:pt x="661202" y="545806"/>
                </a:lnTo>
                <a:lnTo>
                  <a:pt x="20991" y="514317"/>
                </a:lnTo>
                <a:lnTo>
                  <a:pt x="0" y="39885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43503" y="3657600"/>
            <a:ext cx="181469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YouTube</a:t>
            </a:r>
            <a:endParaRPr lang="en-US" dirty="0" smtClean="0"/>
          </a:p>
          <a:p>
            <a:pPr marL="117475" indent="-117475">
              <a:buFont typeface="Arial"/>
              <a:buChar char="•"/>
            </a:pPr>
            <a:r>
              <a:rPr lang="en-US" dirty="0" smtClean="0"/>
              <a:t>Upload video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64735" y="5242562"/>
            <a:ext cx="3593465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Match traffic to available networks</a:t>
            </a:r>
            <a:endParaRPr lang="en-US" sz="3300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192" y="2178050"/>
            <a:ext cx="669228" cy="94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1242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870" y="5267008"/>
            <a:ext cx="7429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approaches: two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All details hidden			 	  All details exposed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n>
                <a:solidFill>
                  <a:srgbClr val="BFBFBF"/>
                </a:solidFill>
              </a:ln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Result: mismatched		     Result: hard for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traffic                                   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143000" y="2514600"/>
            <a:ext cx="2362200" cy="2590800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BFBFBF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1981200" y="2321558"/>
            <a:ext cx="722709" cy="497842"/>
            <a:chOff x="1868091" y="2550158"/>
            <a:chExt cx="722709" cy="497842"/>
          </a:xfrm>
        </p:grpSpPr>
        <p:sp>
          <p:nvSpPr>
            <p:cNvPr id="11" name="Can 10"/>
            <p:cNvSpPr/>
            <p:nvPr/>
          </p:nvSpPr>
          <p:spPr>
            <a:xfrm>
              <a:off x="1961660" y="2550158"/>
              <a:ext cx="535571" cy="497842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>
              <a:off x="1868091" y="2550159"/>
              <a:ext cx="722709" cy="269242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71943" y="2575581"/>
              <a:ext cx="533180" cy="213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0" y="33528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Please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insert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packets</a:t>
            </a:r>
            <a:endParaRPr lang="en-US" sz="2800" dirty="0">
              <a:solidFill>
                <a:schemeClr val="bg1"/>
              </a:solidFill>
              <a:latin typeface="Lucida Sans Typewriter"/>
              <a:cs typeface="Lucida Sans Typewriter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717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Intentional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measures available networks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 describe their traffic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matches traffic to networks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19200"/>
            <a:ext cx="1905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755900"/>
            <a:ext cx="1905000" cy="1435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13333"/>
          <a:stretch>
            <a:fillRect/>
          </a:stretch>
        </p:blipFill>
        <p:spPr>
          <a:xfrm>
            <a:off x="6781800" y="4457700"/>
            <a:ext cx="1905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Multi-socket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(Body)"/>
                <a:cs typeface="Calibri (Body)"/>
              </a:rPr>
              <a:t>Multi-socket: </a:t>
            </a:r>
            <a:r>
              <a:rPr lang="en-US" i="1" dirty="0" smtClean="0">
                <a:latin typeface="Calibri (Body)"/>
                <a:cs typeface="Calibri (Body)"/>
              </a:rPr>
              <a:t>virtual</a:t>
            </a:r>
            <a:r>
              <a:rPr lang="en-US" dirty="0" smtClean="0">
                <a:latin typeface="Calibri (Body)"/>
                <a:cs typeface="Calibri (Body)"/>
              </a:rPr>
              <a:t> connection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Analogue: task scheduler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Measures performance of each alternative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Encapsulates transient network failure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5532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676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38400" y="51816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38100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400800" y="51816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rgbClr val="F9EB9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743200" y="53340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cxnSp>
        <p:nvCxnSpPr>
          <p:cNvPr id="24" name="Straight Arrow Connector 23"/>
          <p:cNvCxnSpPr>
            <a:stCxn id="10" idx="7"/>
            <a:endCxn id="15" idx="2"/>
          </p:cNvCxnSpPr>
          <p:nvPr/>
        </p:nvCxnSpPr>
        <p:spPr>
          <a:xfrm rot="5400000" flipH="1" flipV="1">
            <a:off x="1784163" y="3962401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5"/>
            <a:endCxn id="14" idx="2"/>
          </p:cNvCxnSpPr>
          <p:nvPr/>
        </p:nvCxnSpPr>
        <p:spPr>
          <a:xfrm rot="16200000" flipH="1">
            <a:off x="1860363" y="4755962"/>
            <a:ext cx="501837" cy="65423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6"/>
            <a:endCxn id="11" idx="1"/>
          </p:cNvCxnSpPr>
          <p:nvPr/>
        </p:nvCxnSpPr>
        <p:spPr>
          <a:xfrm>
            <a:off x="6705600" y="3962400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1" idx="3"/>
          </p:cNvCxnSpPr>
          <p:nvPr/>
        </p:nvCxnSpPr>
        <p:spPr>
          <a:xfrm flipV="1">
            <a:off x="6705600" y="4832163"/>
            <a:ext cx="654237" cy="5018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755173" y="3660111"/>
            <a:ext cx="3645627" cy="660061"/>
          </a:xfrm>
          <a:custGeom>
            <a:avLst/>
            <a:gdLst>
              <a:gd name="connsiteX0" fmla="*/ 0 w 3605403"/>
              <a:gd name="connsiteY0" fmla="*/ 299539 h 660061"/>
              <a:gd name="connsiteX1" fmla="*/ 871754 w 3605403"/>
              <a:gd name="connsiteY1" fmla="*/ 52016 h 660061"/>
              <a:gd name="connsiteX2" fmla="*/ 2582975 w 3605403"/>
              <a:gd name="connsiteY2" fmla="*/ 611633 h 660061"/>
              <a:gd name="connsiteX3" fmla="*/ 3605403 w 3605403"/>
              <a:gd name="connsiteY3" fmla="*/ 342586 h 6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03" h="660061">
                <a:moveTo>
                  <a:pt x="0" y="299539"/>
                </a:moveTo>
                <a:cubicBezTo>
                  <a:pt x="220629" y="149769"/>
                  <a:pt x="441258" y="0"/>
                  <a:pt x="871754" y="52016"/>
                </a:cubicBezTo>
                <a:cubicBezTo>
                  <a:pt x="1302250" y="104032"/>
                  <a:pt x="2127367" y="563205"/>
                  <a:pt x="2582975" y="611633"/>
                </a:cubicBezTo>
                <a:cubicBezTo>
                  <a:pt x="3038583" y="660061"/>
                  <a:pt x="3440380" y="387427"/>
                  <a:pt x="3605403" y="342586"/>
                </a:cubicBezTo>
              </a:path>
            </a:pathLst>
          </a:custGeom>
          <a:ln w="1016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description of network traffic</a:t>
            </a:r>
          </a:p>
          <a:p>
            <a:r>
              <a:rPr lang="en-US" b="1" dirty="0" smtClean="0"/>
              <a:t>Interactivity</a:t>
            </a:r>
            <a:r>
              <a:rPr lang="en-US" dirty="0" smtClean="0"/>
              <a:t>: foreground vs. background</a:t>
            </a:r>
          </a:p>
          <a:p>
            <a:pPr lvl="1"/>
            <a:r>
              <a:rPr lang="en-US" dirty="0" smtClean="0"/>
              <a:t>Analogue: task priority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16764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34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438400" y="51816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0" y="5334000"/>
            <a:ext cx="3657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>
            <a:stCxn id="41" idx="7"/>
          </p:cNvCxnSpPr>
          <p:nvPr/>
        </p:nvCxnSpPr>
        <p:spPr>
          <a:xfrm rot="5400000" flipH="1" flipV="1">
            <a:off x="1784163" y="3962401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5"/>
            <a:endCxn id="42" idx="2"/>
          </p:cNvCxnSpPr>
          <p:nvPr/>
        </p:nvCxnSpPr>
        <p:spPr>
          <a:xfrm rot="16200000" flipH="1">
            <a:off x="1860363" y="4755962"/>
            <a:ext cx="501837" cy="65423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553200" y="3505200"/>
            <a:ext cx="914400" cy="2362200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67600" y="3505200"/>
            <a:ext cx="1143000" cy="2362200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438400" y="38100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400800" y="51816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2" name="Straight Arrow Connector 51"/>
          <p:cNvCxnSpPr>
            <a:stCxn id="51" idx="6"/>
            <a:endCxn id="48" idx="1"/>
          </p:cNvCxnSpPr>
          <p:nvPr/>
        </p:nvCxnSpPr>
        <p:spPr>
          <a:xfrm>
            <a:off x="6705600" y="3962400"/>
            <a:ext cx="654237" cy="6542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6"/>
            <a:endCxn id="48" idx="3"/>
          </p:cNvCxnSpPr>
          <p:nvPr/>
        </p:nvCxnSpPr>
        <p:spPr>
          <a:xfrm flipV="1">
            <a:off x="6705600" y="4832163"/>
            <a:ext cx="654237" cy="50183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8200" y="4114800"/>
            <a:ext cx="685800" cy="3962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743200" y="3657600"/>
            <a:ext cx="3657600" cy="660061"/>
          </a:xfrm>
          <a:custGeom>
            <a:avLst/>
            <a:gdLst>
              <a:gd name="connsiteX0" fmla="*/ 0 w 3605403"/>
              <a:gd name="connsiteY0" fmla="*/ 299539 h 660061"/>
              <a:gd name="connsiteX1" fmla="*/ 871754 w 3605403"/>
              <a:gd name="connsiteY1" fmla="*/ 52016 h 660061"/>
              <a:gd name="connsiteX2" fmla="*/ 2582975 w 3605403"/>
              <a:gd name="connsiteY2" fmla="*/ 611633 h 660061"/>
              <a:gd name="connsiteX3" fmla="*/ 3605403 w 3605403"/>
              <a:gd name="connsiteY3" fmla="*/ 342586 h 6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03" h="660061">
                <a:moveTo>
                  <a:pt x="0" y="299539"/>
                </a:moveTo>
                <a:cubicBezTo>
                  <a:pt x="220629" y="149769"/>
                  <a:pt x="441258" y="0"/>
                  <a:pt x="871754" y="52016"/>
                </a:cubicBezTo>
                <a:cubicBezTo>
                  <a:pt x="1302250" y="104032"/>
                  <a:pt x="2127367" y="563205"/>
                  <a:pt x="2582975" y="611633"/>
                </a:cubicBezTo>
                <a:cubicBezTo>
                  <a:pt x="3038583" y="660061"/>
                  <a:pt x="3440380" y="387427"/>
                  <a:pt x="3605403" y="342586"/>
                </a:cubicBezTo>
              </a:path>
            </a:pathLst>
          </a:custGeom>
          <a:ln w="1016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3657600"/>
            <a:ext cx="685800" cy="396239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689100"/>
            <a:ext cx="1905000" cy="1435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765E-6 1.18369E-6 L 0.05836 0.1290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785E-6 -2.93654E-6 L 0.05002 0.0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6 0.12902 L 0.20355 -0.0428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02 0.0667 L 0.20424 0.2044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27 0.20449 L 0.53489 0.2047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5 -0.04286 C 0.21953 -0.06324 0.2355 -0.08362 0.27857 -0.07621 C 0.32147 -0.0688 0.41873 -0.00394 0.4618 0.00162 C 0.50487 0.00718 0.52415 -0.03544 0.53665 -0.04286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56" grpId="3" animBg="1"/>
      <p:bldP spid="55" grpId="0" animBg="1"/>
      <p:bldP spid="55" grpId="1" animBg="1"/>
      <p:bldP spid="55" grpId="2" animBg="1"/>
      <p:bldP spid="5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4525963"/>
          </a:xfrm>
        </p:spPr>
        <p:txBody>
          <a:bodyPr/>
          <a:lstStyle/>
          <a:p>
            <a:r>
              <a:rPr lang="en-US" dirty="0" smtClean="0"/>
              <a:t>Vehicular network trace - Ypsilanti, MI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11620" y="2340547"/>
          <a:ext cx="4569166" cy="37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278360" y="2333170"/>
          <a:ext cx="3408440" cy="379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/>
          <p:cNvSpPr/>
          <p:nvPr/>
        </p:nvSpPr>
        <p:spPr>
          <a:xfrm>
            <a:off x="3124200" y="4229665"/>
            <a:ext cx="413762" cy="1467161"/>
          </a:xfrm>
          <a:prstGeom prst="rightBrace">
            <a:avLst>
              <a:gd name="adj1" fmla="val 8333"/>
              <a:gd name="adj2" fmla="val 50466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02857" y="4002860"/>
            <a:ext cx="564943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3%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7664659" y="3568479"/>
            <a:ext cx="838199" cy="66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7962" y="4762894"/>
            <a:ext cx="498949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7x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Networking: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Multinetworking</a:t>
            </a:r>
            <a:r>
              <a:rPr lang="en-US" dirty="0" smtClean="0"/>
              <a:t> state of the art</a:t>
            </a:r>
          </a:p>
          <a:p>
            <a:pPr lvl="1"/>
            <a:r>
              <a:rPr lang="en-US" dirty="0" smtClean="0"/>
              <a:t>All details hidden: far from optimal</a:t>
            </a:r>
          </a:p>
          <a:p>
            <a:pPr lvl="1"/>
            <a:r>
              <a:rPr lang="en-US" dirty="0" smtClean="0"/>
              <a:t>All details exposed: far too complex</a:t>
            </a:r>
          </a:p>
          <a:p>
            <a:r>
              <a:rPr lang="en-US" dirty="0" smtClean="0"/>
              <a:t>Solution: </a:t>
            </a:r>
            <a:r>
              <a:rPr lang="en-US" b="1" dirty="0" smtClean="0"/>
              <a:t>application-aware</a:t>
            </a:r>
            <a:r>
              <a:rPr lang="en-US" dirty="0" smtClean="0"/>
              <a:t> system support</a:t>
            </a:r>
          </a:p>
          <a:p>
            <a:pPr lvl="1"/>
            <a:r>
              <a:rPr lang="en-US" dirty="0" smtClean="0"/>
              <a:t>Small amount of information from application</a:t>
            </a:r>
          </a:p>
          <a:p>
            <a:pPr lvl="1"/>
            <a:r>
              <a:rPr lang="en-US" dirty="0" smtClean="0"/>
              <a:t>Significant reduction in user-visible delay</a:t>
            </a:r>
          </a:p>
          <a:p>
            <a:pPr lvl="1"/>
            <a:r>
              <a:rPr lang="en-US" dirty="0" smtClean="0"/>
              <a:t>Only minimal background throughput overhead</a:t>
            </a:r>
          </a:p>
          <a:p>
            <a:r>
              <a:rPr lang="en-US" dirty="0" smtClean="0"/>
              <a:t>Can build additional services atop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dirty="0" smtClean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Application-aware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multinetworking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Intentional Networking</a:t>
            </a:r>
          </a:p>
          <a:p>
            <a:r>
              <a:rPr lang="en-US" dirty="0" smtClean="0"/>
              <a:t>Purchasing performance with limited resources</a:t>
            </a:r>
          </a:p>
          <a:p>
            <a:pPr lvl="1"/>
            <a:r>
              <a:rPr lang="en-US" dirty="0" smtClean="0"/>
              <a:t>Informed Mobile </a:t>
            </a:r>
            <a:r>
              <a:rPr lang="en-US" dirty="0" err="1" smtClean="0"/>
              <a:t>Prefetching</a:t>
            </a:r>
            <a:endParaRPr lang="en-US" dirty="0" smtClean="0"/>
          </a:p>
          <a:p>
            <a:r>
              <a:rPr lang="en-US" dirty="0" smtClean="0"/>
              <a:t>Coping with cloudy predictions</a:t>
            </a:r>
          </a:p>
          <a:p>
            <a:pPr lvl="1"/>
            <a:r>
              <a:rPr lang="en-US" dirty="0" smtClean="0"/>
              <a:t>Meatballs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networks can be </a:t>
            </a:r>
            <a:r>
              <a:rPr lang="en-US" b="1" i="1" u="sng" dirty="0" smtClean="0"/>
              <a:t>slow</a:t>
            </a:r>
            <a:endParaRPr lang="en-US" b="1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85" y="3506787"/>
            <a:ext cx="417030" cy="1264123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990600" y="2667000"/>
            <a:ext cx="1163085" cy="687387"/>
          </a:xfrm>
          <a:prstGeom prst="cloudCallout">
            <a:avLst>
              <a:gd name="adj1" fmla="val 55557"/>
              <a:gd name="adj2" fmla="val 6892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$#&amp;*!!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228600" y="3810000"/>
            <a:ext cx="1600200" cy="762000"/>
          </a:xfrm>
          <a:prstGeom prst="wedgeEllipseCallout">
            <a:avLst>
              <a:gd name="adj1" fmla="val 76566"/>
              <a:gd name="adj2" fmla="val -450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Lucida Sans Typewriter"/>
                <a:cs typeface="Lucida Sans Typewriter"/>
              </a:rPr>
              <a:t>No need for profanity, Brett.</a:t>
            </a:r>
            <a:endParaRPr lang="en-US" sz="1100" dirty="0">
              <a:solidFill>
                <a:schemeClr val="tx1"/>
              </a:solidFill>
              <a:latin typeface="Lucida Sans Typewriter"/>
              <a:cs typeface="Lucida Sans Typewriter"/>
            </a:endParaRPr>
          </a:p>
        </p:txBody>
      </p:sp>
      <p:pic>
        <p:nvPicPr>
          <p:cNvPr id="37" name="Picture 36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70" y="3506787"/>
            <a:ext cx="417030" cy="1264123"/>
          </a:xfrm>
          <a:prstGeom prst="rect">
            <a:avLst/>
          </a:prstGeom>
        </p:spPr>
      </p:pic>
      <p:sp>
        <p:nvSpPr>
          <p:cNvPr id="39" name="Cloud Callout 38"/>
          <p:cNvSpPr/>
          <p:nvPr/>
        </p:nvSpPr>
        <p:spPr>
          <a:xfrm>
            <a:off x="7051736" y="2612382"/>
            <a:ext cx="1163085" cy="687387"/>
          </a:xfrm>
          <a:prstGeom prst="cloudCallout">
            <a:avLst>
              <a:gd name="adj1" fmla="val -47761"/>
              <a:gd name="adj2" fmla="val 7488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7623" y="4898648"/>
            <a:ext cx="29565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Data fetching is slow</a:t>
            </a:r>
          </a:p>
          <a:p>
            <a:pPr algn="ctr"/>
            <a:r>
              <a:rPr lang="en-US" sz="2600" dirty="0" smtClean="0"/>
              <a:t>User: angry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5548060" y="4898648"/>
            <a:ext cx="27219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Fetch time hidden</a:t>
            </a:r>
          </a:p>
          <a:p>
            <a:pPr algn="ctr"/>
            <a:r>
              <a:rPr lang="en-US" sz="2600" dirty="0" smtClean="0"/>
              <a:t>User: happy</a:t>
            </a:r>
            <a:endParaRPr lang="en-US" sz="2600" dirty="0"/>
          </a:p>
        </p:txBody>
      </p:sp>
      <p:sp>
        <p:nvSpPr>
          <p:cNvPr id="46" name="TextBox 45"/>
          <p:cNvSpPr txBox="1"/>
          <p:nvPr/>
        </p:nvSpPr>
        <p:spPr>
          <a:xfrm>
            <a:off x="5765405" y="1752600"/>
            <a:ext cx="24600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With </a:t>
            </a:r>
            <a:r>
              <a:rPr lang="en-US" sz="2600" dirty="0" err="1" smtClean="0"/>
              <a:t>prefetching</a:t>
            </a:r>
            <a:endParaRPr lang="en-US" sz="2600" dirty="0"/>
          </a:p>
        </p:txBody>
      </p:sp>
      <p:sp>
        <p:nvSpPr>
          <p:cNvPr id="47" name="TextBox 46"/>
          <p:cNvSpPr txBox="1"/>
          <p:nvPr/>
        </p:nvSpPr>
        <p:spPr>
          <a:xfrm>
            <a:off x="821487" y="1752600"/>
            <a:ext cx="2922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Without </a:t>
            </a:r>
            <a:r>
              <a:rPr lang="en-US" sz="2600" dirty="0" err="1" smtClean="0"/>
              <a:t>prefetching</a:t>
            </a:r>
            <a:endParaRPr lang="en-US" sz="2600" dirty="0"/>
          </a:p>
        </p:txBody>
      </p:sp>
      <p:sp>
        <p:nvSpPr>
          <p:cNvPr id="15" name="Can 14"/>
          <p:cNvSpPr/>
          <p:nvPr/>
        </p:nvSpPr>
        <p:spPr>
          <a:xfrm>
            <a:off x="5751400" y="3720145"/>
            <a:ext cx="381000" cy="45720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699917" y="2231381"/>
            <a:ext cx="1752600" cy="7620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2570900" y="2963039"/>
            <a:ext cx="1607654" cy="923162"/>
          </a:xfrm>
          <a:custGeom>
            <a:avLst/>
            <a:gdLst>
              <a:gd name="connsiteX0" fmla="*/ 1010500 w 1010500"/>
              <a:gd name="connsiteY0" fmla="*/ 0 h 892097"/>
              <a:gd name="connsiteX1" fmla="*/ 887601 w 1010500"/>
              <a:gd name="connsiteY1" fmla="*/ 327709 h 892097"/>
              <a:gd name="connsiteX2" fmla="*/ 491594 w 1010500"/>
              <a:gd name="connsiteY2" fmla="*/ 505218 h 892097"/>
              <a:gd name="connsiteX3" fmla="*/ 327729 w 1010500"/>
              <a:gd name="connsiteY3" fmla="*/ 832927 h 892097"/>
              <a:gd name="connsiteX4" fmla="*/ 0 w 1010500"/>
              <a:gd name="connsiteY4" fmla="*/ 860236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500" h="892097">
                <a:moveTo>
                  <a:pt x="1010500" y="0"/>
                </a:moveTo>
                <a:cubicBezTo>
                  <a:pt x="992292" y="121753"/>
                  <a:pt x="974085" y="243506"/>
                  <a:pt x="887601" y="327709"/>
                </a:cubicBezTo>
                <a:cubicBezTo>
                  <a:pt x="801117" y="411912"/>
                  <a:pt x="584906" y="421015"/>
                  <a:pt x="491594" y="505218"/>
                </a:cubicBezTo>
                <a:cubicBezTo>
                  <a:pt x="398282" y="589421"/>
                  <a:pt x="409661" y="773757"/>
                  <a:pt x="327729" y="832927"/>
                </a:cubicBezTo>
                <a:cubicBezTo>
                  <a:pt x="245797" y="892097"/>
                  <a:pt x="0" y="860236"/>
                  <a:pt x="0" y="860236"/>
                </a:cubicBezTo>
              </a:path>
            </a:pathLst>
          </a:custGeom>
          <a:ln w="25400" cap="flat" cmpd="sng" algn="ctr">
            <a:solidFill>
              <a:srgbClr val="181818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42155" y="3837309"/>
            <a:ext cx="533400" cy="1588"/>
          </a:xfrm>
          <a:prstGeom prst="straightConnector1">
            <a:avLst/>
          </a:prstGeom>
          <a:ln>
            <a:solidFill>
              <a:srgbClr val="18181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6165957" y="3913509"/>
            <a:ext cx="609599" cy="1588"/>
          </a:xfrm>
          <a:prstGeom prst="straightConnector1">
            <a:avLst/>
          </a:prstGeom>
          <a:ln>
            <a:solidFill>
              <a:srgbClr val="18181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11131501" flipV="1">
            <a:off x="4804161" y="3051963"/>
            <a:ext cx="990896" cy="878311"/>
          </a:xfrm>
          <a:custGeom>
            <a:avLst/>
            <a:gdLst>
              <a:gd name="connsiteX0" fmla="*/ 1010500 w 1010500"/>
              <a:gd name="connsiteY0" fmla="*/ 0 h 892097"/>
              <a:gd name="connsiteX1" fmla="*/ 887601 w 1010500"/>
              <a:gd name="connsiteY1" fmla="*/ 327709 h 892097"/>
              <a:gd name="connsiteX2" fmla="*/ 491594 w 1010500"/>
              <a:gd name="connsiteY2" fmla="*/ 505218 h 892097"/>
              <a:gd name="connsiteX3" fmla="*/ 327729 w 1010500"/>
              <a:gd name="connsiteY3" fmla="*/ 832927 h 892097"/>
              <a:gd name="connsiteX4" fmla="*/ 0 w 1010500"/>
              <a:gd name="connsiteY4" fmla="*/ 860236 h 8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500" h="892097">
                <a:moveTo>
                  <a:pt x="1010500" y="0"/>
                </a:moveTo>
                <a:cubicBezTo>
                  <a:pt x="992292" y="121753"/>
                  <a:pt x="974085" y="243506"/>
                  <a:pt x="887601" y="327709"/>
                </a:cubicBezTo>
                <a:cubicBezTo>
                  <a:pt x="801117" y="411912"/>
                  <a:pt x="584906" y="421015"/>
                  <a:pt x="491594" y="505218"/>
                </a:cubicBezTo>
                <a:cubicBezTo>
                  <a:pt x="398282" y="589421"/>
                  <a:pt x="409661" y="773757"/>
                  <a:pt x="327729" y="832927"/>
                </a:cubicBezTo>
                <a:cubicBezTo>
                  <a:pt x="245797" y="892097"/>
                  <a:pt x="0" y="860236"/>
                  <a:pt x="0" y="860236"/>
                </a:cubicBezTo>
              </a:path>
            </a:pathLst>
          </a:custGeom>
          <a:ln w="25400" cap="flat" cmpd="sng" algn="ctr">
            <a:solidFill>
              <a:srgbClr val="181818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prefetching</a:t>
            </a:r>
            <a:r>
              <a:rPr lang="en-US" dirty="0" smtClean="0"/>
              <a:t> is </a:t>
            </a:r>
            <a:r>
              <a:rPr lang="en-US" b="1" dirty="0" smtClean="0"/>
              <a:t>complex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Lots of challenges to overcome</a:t>
            </a:r>
          </a:p>
          <a:p>
            <a:pPr lvl="1"/>
            <a:r>
              <a:rPr lang="en-US" dirty="0" smtClean="0"/>
              <a:t>How do I </a:t>
            </a:r>
            <a:r>
              <a:rPr lang="en-US" b="1" dirty="0" smtClean="0"/>
              <a:t>balance </a:t>
            </a:r>
            <a:r>
              <a:rPr lang="en-US" dirty="0" smtClean="0"/>
              <a:t>performance, energy, and cellular data?</a:t>
            </a:r>
          </a:p>
          <a:p>
            <a:pPr lvl="1"/>
            <a:r>
              <a:rPr lang="en-US" dirty="0" smtClean="0"/>
              <a:t>Should I </a:t>
            </a:r>
            <a:r>
              <a:rPr lang="en-US" dirty="0" err="1" smtClean="0"/>
              <a:t>prefetch</a:t>
            </a:r>
            <a:r>
              <a:rPr lang="en-US" dirty="0" smtClean="0"/>
              <a:t> </a:t>
            </a:r>
            <a:r>
              <a:rPr lang="en-US" b="1" dirty="0" smtClean="0"/>
              <a:t>now or later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Am I </a:t>
            </a:r>
            <a:r>
              <a:rPr lang="en-US" dirty="0" err="1" smtClean="0"/>
              <a:t>prefetching</a:t>
            </a:r>
            <a:r>
              <a:rPr lang="en-US" dirty="0" smtClean="0"/>
              <a:t> data that the user </a:t>
            </a:r>
            <a:r>
              <a:rPr lang="en-US" b="1" dirty="0" smtClean="0"/>
              <a:t>actually wants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my </a:t>
            </a:r>
            <a:r>
              <a:rPr lang="en-US" dirty="0" err="1" smtClean="0"/>
              <a:t>prefetching</a:t>
            </a:r>
            <a:r>
              <a:rPr lang="en-US" dirty="0" smtClean="0"/>
              <a:t> </a:t>
            </a:r>
            <a:r>
              <a:rPr lang="en-US" b="1" dirty="0" smtClean="0"/>
              <a:t>interfere </a:t>
            </a:r>
            <a:r>
              <a:rPr lang="en-US" dirty="0" smtClean="0"/>
              <a:t>with interactive traffic?</a:t>
            </a:r>
          </a:p>
          <a:p>
            <a:pPr lvl="1"/>
            <a:r>
              <a:rPr lang="en-US" dirty="0" smtClean="0"/>
              <a:t>How do I use </a:t>
            </a:r>
            <a:r>
              <a:rPr lang="en-US" b="1" dirty="0" smtClean="0"/>
              <a:t>cellular networks </a:t>
            </a:r>
            <a:r>
              <a:rPr lang="en-US" dirty="0" smtClean="0"/>
              <a:t>efficiently?</a:t>
            </a:r>
          </a:p>
          <a:p>
            <a:endParaRPr lang="en-US" dirty="0" smtClean="0"/>
          </a:p>
          <a:p>
            <a:r>
              <a:rPr lang="en-US" dirty="0" smtClean="0"/>
              <a:t>But the potential benefits are large!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pring_nope.jpeg"/>
          <p:cNvPicPr>
            <a:picLocks noGrp="1"/>
          </p:cNvPicPr>
          <p:nvPr>
            <p:ph idx="1"/>
          </p:nvPr>
        </p:nvPicPr>
        <p:blipFill>
          <a:blip r:embed="rId2"/>
          <a:srcRect l="-3706" t="323" r="2991" b="51175"/>
          <a:stretch>
            <a:fillRect/>
          </a:stretch>
        </p:blipFill>
        <p:spPr>
          <a:xfrm>
            <a:off x="1676400" y="1447800"/>
            <a:ext cx="5791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should deal with the complexity?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1295400" cy="53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do-not-want-dog-us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200"/>
            <a:ext cx="2415033" cy="27443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24500" y="1905000"/>
            <a:ext cx="2057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Developers?</a:t>
            </a:r>
          </a:p>
        </p:txBody>
      </p:sp>
      <p:pic>
        <p:nvPicPr>
          <p:cNvPr id="9" name="Picture 8" descr="manat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90" y="2743200"/>
            <a:ext cx="4093610" cy="274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apps end up doing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10" descr="Scrooge_sour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70" y="1417638"/>
            <a:ext cx="4303059" cy="3913094"/>
          </a:xfrm>
          <a:prstGeom prst="rect">
            <a:avLst/>
          </a:prstGeom>
        </p:spPr>
      </p:pic>
      <p:pic>
        <p:nvPicPr>
          <p:cNvPr id="12" name="Content Placeholder 5" descr="Toby_learned_pig_nexus.jpeg"/>
          <p:cNvPicPr>
            <a:picLocks noGrp="1" noChangeAspect="1"/>
          </p:cNvPicPr>
          <p:nvPr>
            <p:ph idx="1"/>
          </p:nvPr>
        </p:nvPicPr>
        <p:blipFill>
          <a:blip r:embed="rId4"/>
          <a:srcRect l="4734" r="8670" b="4034"/>
          <a:stretch>
            <a:fillRect/>
          </a:stretch>
        </p:blipFill>
        <p:spPr>
          <a:xfrm>
            <a:off x="685800" y="1144732"/>
            <a:ext cx="3469106" cy="449406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55626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Miser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7800" y="5562600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Hog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fluen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11" y="2946567"/>
            <a:ext cx="1524000" cy="1464236"/>
          </a:xfrm>
          <a:prstGeom prst="rect">
            <a:avLst/>
          </a:prstGeom>
        </p:spPr>
      </p:pic>
      <p:pic>
        <p:nvPicPr>
          <p:cNvPr id="14" name="Picture 13" descr="nytimes-for-ipad-2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023" y="2949933"/>
            <a:ext cx="1505146" cy="1505146"/>
          </a:xfrm>
          <a:prstGeom prst="rect">
            <a:avLst/>
          </a:prstGeom>
        </p:spPr>
      </p:pic>
      <p:pic>
        <p:nvPicPr>
          <p:cNvPr id="15" name="Picture 14" descr="k9-mail-android.png"/>
          <p:cNvPicPr>
            <a:picLocks noChangeAspect="1"/>
          </p:cNvPicPr>
          <p:nvPr/>
        </p:nvPicPr>
        <p:blipFill>
          <a:blip r:embed="rId7"/>
          <a:srcRect l="11429" r="46786"/>
          <a:stretch>
            <a:fillRect/>
          </a:stretch>
        </p:blipFill>
        <p:spPr>
          <a:xfrm>
            <a:off x="5282915" y="2831118"/>
            <a:ext cx="1282832" cy="1551459"/>
          </a:xfrm>
          <a:prstGeom prst="rect">
            <a:avLst/>
          </a:prstGeom>
        </p:spPr>
      </p:pic>
      <p:pic>
        <p:nvPicPr>
          <p:cNvPr id="16" name="Picture 15" descr="newsstand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764" y="2896680"/>
            <a:ext cx="14097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Mobile </a:t>
            </a:r>
            <a:r>
              <a:rPr lang="en-US" dirty="0" err="1" smtClean="0"/>
              <a:t>Prefetching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Prefetching</a:t>
            </a:r>
            <a:r>
              <a:rPr lang="en-US" dirty="0" smtClean="0"/>
              <a:t> as a </a:t>
            </a:r>
            <a:r>
              <a:rPr lang="en-US" b="1" dirty="0" smtClean="0"/>
              <a:t>system service</a:t>
            </a:r>
            <a:endParaRPr lang="en-US" dirty="0" smtClean="0"/>
          </a:p>
          <a:p>
            <a:pPr lvl="1"/>
            <a:r>
              <a:rPr lang="en-US" dirty="0" smtClean="0"/>
              <a:t>Handles complexity on behalf of users/apps</a:t>
            </a:r>
          </a:p>
          <a:p>
            <a:pPr lvl="1"/>
            <a:r>
              <a:rPr lang="en-US" dirty="0" smtClean="0"/>
              <a:t>Apps specify </a:t>
            </a:r>
            <a:r>
              <a:rPr lang="en-US" b="1" dirty="0" smtClean="0"/>
              <a:t>what</a:t>
            </a:r>
            <a:r>
              <a:rPr lang="en-US" dirty="0" smtClean="0"/>
              <a:t> and </a:t>
            </a:r>
            <a:r>
              <a:rPr lang="en-US" b="1" dirty="0" smtClean="0"/>
              <a:t>how </a:t>
            </a:r>
            <a:r>
              <a:rPr lang="en-US" dirty="0" smtClean="0"/>
              <a:t>to </a:t>
            </a:r>
            <a:r>
              <a:rPr lang="en-US" dirty="0" err="1" smtClean="0"/>
              <a:t>prefetch</a:t>
            </a:r>
            <a:endParaRPr lang="en-US" dirty="0" smtClean="0"/>
          </a:p>
          <a:p>
            <a:pPr lvl="1"/>
            <a:r>
              <a:rPr lang="en-US" dirty="0" smtClean="0"/>
              <a:t>System decides </a:t>
            </a:r>
            <a:r>
              <a:rPr lang="en-US" b="1" dirty="0" smtClean="0"/>
              <a:t>when </a:t>
            </a:r>
            <a:r>
              <a:rPr lang="en-US" dirty="0" smtClean="0"/>
              <a:t>to </a:t>
            </a:r>
            <a:r>
              <a:rPr lang="en-US" dirty="0" err="1" smtClean="0"/>
              <a:t>prefetch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6356" y="3657600"/>
            <a:ext cx="2698644" cy="17914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000" dirty="0" smtClean="0"/>
              <a:t>Application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016356" y="5463475"/>
            <a:ext cx="2698644" cy="661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IMP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8810" y="5664537"/>
            <a:ext cx="201793" cy="201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58254" y="5360891"/>
            <a:ext cx="6072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34286" y="5375922"/>
            <a:ext cx="690387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7323" y="5058039"/>
            <a:ext cx="142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Sans Typewriter"/>
                <a:cs typeface="Lucida Sans Typewriter"/>
              </a:rPr>
              <a:t>prefetch</a:t>
            </a:r>
            <a:r>
              <a:rPr lang="en-US" sz="1600" dirty="0" smtClean="0">
                <a:latin typeface="Lucida Sans Typewriter"/>
                <a:cs typeface="Lucida Sans Typewriter"/>
              </a:rPr>
              <a:t>()</a:t>
            </a:r>
            <a:endParaRPr lang="en-US" sz="1600" dirty="0">
              <a:latin typeface="Lucida Sans Typewriter"/>
              <a:cs typeface="Lucida Sans Typewri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169" y="4804403"/>
            <a:ext cx="201793" cy="201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Mobile </a:t>
            </a:r>
            <a:r>
              <a:rPr lang="en-US" dirty="0" err="1" smtClean="0"/>
              <a:t>Prefetching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Tackles the challenges of mobile </a:t>
            </a:r>
            <a:r>
              <a:rPr lang="en-US" dirty="0" err="1" smtClean="0"/>
              <a:t>prefetching</a:t>
            </a:r>
            <a:endParaRPr lang="en-US" dirty="0" smtClean="0"/>
          </a:p>
          <a:p>
            <a:pPr lvl="1"/>
            <a:r>
              <a:rPr lang="en-US" dirty="0" smtClean="0"/>
              <a:t>Balances multiple resources via </a:t>
            </a:r>
            <a:r>
              <a:rPr lang="en-US" b="1" dirty="0" smtClean="0"/>
              <a:t>cost-benefit analysis</a:t>
            </a:r>
            <a:endParaRPr lang="en-US" dirty="0" smtClean="0"/>
          </a:p>
          <a:p>
            <a:pPr lvl="1"/>
            <a:r>
              <a:rPr lang="en-US" dirty="0" smtClean="0"/>
              <a:t>Estimates </a:t>
            </a:r>
            <a:r>
              <a:rPr lang="en-US" b="1" dirty="0" smtClean="0"/>
              <a:t>future </a:t>
            </a:r>
            <a:r>
              <a:rPr lang="en-US" dirty="0" smtClean="0"/>
              <a:t>cost, decides whether to defer</a:t>
            </a:r>
          </a:p>
          <a:p>
            <a:pPr lvl="1"/>
            <a:r>
              <a:rPr lang="en-US" dirty="0" smtClean="0"/>
              <a:t>Tracks </a:t>
            </a:r>
            <a:r>
              <a:rPr lang="en-US" b="1" dirty="0" smtClean="0"/>
              <a:t>accuracy</a:t>
            </a:r>
            <a:r>
              <a:rPr lang="en-US" dirty="0" smtClean="0"/>
              <a:t> of </a:t>
            </a:r>
            <a:r>
              <a:rPr lang="en-US" dirty="0" err="1" smtClean="0"/>
              <a:t>prefetch</a:t>
            </a:r>
            <a:r>
              <a:rPr lang="en-US" dirty="0" smtClean="0"/>
              <a:t> hints</a:t>
            </a:r>
          </a:p>
          <a:p>
            <a:pPr lvl="1"/>
            <a:r>
              <a:rPr lang="en-US" dirty="0" smtClean="0"/>
              <a:t>Keeps </a:t>
            </a:r>
            <a:r>
              <a:rPr lang="en-US" dirty="0" err="1" smtClean="0"/>
              <a:t>prefetching</a:t>
            </a:r>
            <a:r>
              <a:rPr lang="en-US" dirty="0" smtClean="0"/>
              <a:t> from </a:t>
            </a:r>
            <a:r>
              <a:rPr lang="en-US" b="1" dirty="0" smtClean="0"/>
              <a:t>interfering</a:t>
            </a:r>
            <a:r>
              <a:rPr lang="en-US" dirty="0" smtClean="0"/>
              <a:t> with interactive traffic</a:t>
            </a:r>
          </a:p>
          <a:p>
            <a:pPr lvl="1"/>
            <a:r>
              <a:rPr lang="en-US" dirty="0" smtClean="0"/>
              <a:t>Considers </a:t>
            </a:r>
            <a:r>
              <a:rPr lang="en-US" b="1" dirty="0" smtClean="0"/>
              <a:t>batching</a:t>
            </a:r>
            <a:r>
              <a:rPr lang="en-US" dirty="0" smtClean="0"/>
              <a:t> </a:t>
            </a:r>
            <a:r>
              <a:rPr lang="en-US" dirty="0" err="1" smtClean="0"/>
              <a:t>prefetches</a:t>
            </a:r>
            <a:r>
              <a:rPr lang="en-US" dirty="0" smtClean="0"/>
              <a:t> on cellular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9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9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9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ale_of_injustice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799" y="2286000"/>
            <a:ext cx="7212564" cy="289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multiple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520791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95865" y="5207913"/>
            <a:ext cx="141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90695" y="1610380"/>
            <a:ext cx="210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Performance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161038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Energy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762" y="1417638"/>
            <a:ext cx="1317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Cellular</a:t>
            </a:r>
          </a:p>
          <a:p>
            <a:pPr algn="ctr"/>
            <a:r>
              <a:rPr lang="en-US" sz="2800" b="1" dirty="0" smtClean="0"/>
              <a:t>data</a:t>
            </a:r>
            <a:endParaRPr lang="en-US" sz="2800" dirty="0"/>
          </a:p>
        </p:txBody>
      </p:sp>
      <p:pic>
        <p:nvPicPr>
          <p:cNvPr id="21" name="Picture 20" descr="user_atten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2" y="2852552"/>
            <a:ext cx="2733675" cy="2057400"/>
          </a:xfrm>
          <a:prstGeom prst="rect">
            <a:avLst/>
          </a:prstGeom>
        </p:spPr>
      </p:pic>
      <p:pic>
        <p:nvPicPr>
          <p:cNvPr id="15" name="Picture 14" descr="stopwatc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51" y="3085957"/>
            <a:ext cx="1088211" cy="1088211"/>
          </a:xfrm>
          <a:prstGeom prst="rect">
            <a:avLst/>
          </a:prstGeom>
        </p:spPr>
      </p:pic>
      <p:pic>
        <p:nvPicPr>
          <p:cNvPr id="23" name="Picture 22" descr="battery.png"/>
          <p:cNvPicPr>
            <a:picLocks noChangeAspect="1"/>
          </p:cNvPicPr>
          <p:nvPr/>
        </p:nvPicPr>
        <p:blipFill>
          <a:blip r:embed="rId6"/>
          <a:srcRect l="12000" t="11000" r="12000" b="15500"/>
          <a:stretch>
            <a:fillRect/>
          </a:stretch>
        </p:blipFill>
        <p:spPr>
          <a:xfrm>
            <a:off x="5181600" y="2895600"/>
            <a:ext cx="1579220" cy="1018182"/>
          </a:xfrm>
          <a:prstGeom prst="rect">
            <a:avLst/>
          </a:prstGeom>
        </p:spPr>
      </p:pic>
      <p:grpSp>
        <p:nvGrpSpPr>
          <p:cNvPr id="24" name="Group 21"/>
          <p:cNvGrpSpPr/>
          <p:nvPr/>
        </p:nvGrpSpPr>
        <p:grpSpPr>
          <a:xfrm>
            <a:off x="6908045" y="2394934"/>
            <a:ext cx="1321555" cy="1677988"/>
            <a:chOff x="9379131" y="2635249"/>
            <a:chExt cx="1321555" cy="1677988"/>
          </a:xfrm>
        </p:grpSpPr>
        <p:sp>
          <p:nvSpPr>
            <p:cNvPr id="25" name="Rectangle 24"/>
            <p:cNvSpPr/>
            <p:nvPr/>
          </p:nvSpPr>
          <p:spPr>
            <a:xfrm>
              <a:off x="10241238" y="3016249"/>
              <a:ext cx="298938" cy="1295401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77000">
                  <a:srgbClr val="FFFF00"/>
                </a:gs>
                <a:gs pos="96000">
                  <a:srgbClr val="FF0000"/>
                </a:gs>
                <a:gs pos="55000">
                  <a:srgbClr val="008000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10012638" y="4311649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175232" y="3472655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9936438" y="3092449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10014226" y="3092449"/>
              <a:ext cx="684212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79131" y="287551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GB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65038" y="263524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pic>
        <p:nvPicPr>
          <p:cNvPr id="32" name="Picture 31" descr="wireless_tow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188" y="3296714"/>
            <a:ext cx="525164" cy="61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multiple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Performance</a:t>
            </a:r>
            <a:r>
              <a:rPr lang="en-US" dirty="0" smtClean="0"/>
              <a:t> (user time saved)</a:t>
            </a:r>
          </a:p>
          <a:p>
            <a:pPr lvl="1"/>
            <a:r>
              <a:rPr lang="en-US" dirty="0" smtClean="0"/>
              <a:t>Future demand fetch time</a:t>
            </a:r>
          </a:p>
          <a:p>
            <a:pPr lvl="1"/>
            <a:r>
              <a:rPr lang="en-US" dirty="0" smtClean="0"/>
              <a:t>Network bandwidth/latency</a:t>
            </a:r>
          </a:p>
          <a:p>
            <a:r>
              <a:rPr lang="en-US" b="1" dirty="0" smtClean="0"/>
              <a:t>Battery </a:t>
            </a:r>
            <a:r>
              <a:rPr lang="en-US" b="1" dirty="0" smtClean="0"/>
              <a:t>energy</a:t>
            </a:r>
            <a:r>
              <a:rPr lang="en-US" dirty="0" smtClean="0"/>
              <a:t> (spend </a:t>
            </a:r>
            <a:r>
              <a:rPr lang="en-US" i="1" dirty="0" smtClean="0"/>
              <a:t>or</a:t>
            </a:r>
            <a:r>
              <a:rPr lang="en-US" dirty="0" smtClean="0"/>
              <a:t> save)</a:t>
            </a:r>
          </a:p>
          <a:p>
            <a:pPr lvl="1"/>
            <a:r>
              <a:rPr lang="en-US" dirty="0" smtClean="0"/>
              <a:t>Energy spent sending/receiving data</a:t>
            </a:r>
          </a:p>
          <a:p>
            <a:pPr lvl="1"/>
            <a:r>
              <a:rPr lang="en-US" dirty="0" smtClean="0"/>
              <a:t>Network bandwidth/latency</a:t>
            </a:r>
            <a:endParaRPr lang="en-US" dirty="0" smtClean="0"/>
          </a:p>
          <a:p>
            <a:pPr lvl="1"/>
            <a:r>
              <a:rPr lang="en-US" dirty="0" smtClean="0"/>
              <a:t>Wireless r</a:t>
            </a:r>
            <a:r>
              <a:rPr lang="en-US" dirty="0" smtClean="0"/>
              <a:t>adio power </a:t>
            </a:r>
            <a:r>
              <a:rPr lang="en-US" dirty="0" smtClean="0"/>
              <a:t>models (</a:t>
            </a:r>
            <a:r>
              <a:rPr lang="en-US" dirty="0" err="1" smtClean="0"/>
              <a:t>powertutor.org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Cellular data</a:t>
            </a:r>
            <a:r>
              <a:rPr lang="en-US" dirty="0" smtClean="0"/>
              <a:t> (spend </a:t>
            </a:r>
            <a:r>
              <a:rPr lang="en-US" i="1" dirty="0" smtClean="0"/>
              <a:t>or</a:t>
            </a:r>
            <a:r>
              <a:rPr lang="en-US" dirty="0" smtClean="0"/>
              <a:t> save)</a:t>
            </a:r>
          </a:p>
          <a:p>
            <a:pPr lvl="1"/>
            <a:r>
              <a:rPr lang="en-US" dirty="0" smtClean="0"/>
              <a:t>Monthly allotment</a:t>
            </a:r>
          </a:p>
          <a:p>
            <a:pPr lvl="1"/>
            <a:r>
              <a:rPr lang="en-US" dirty="0" smtClean="0"/>
              <a:t>Straightforward to track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 descr="stopw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32" y="1346491"/>
            <a:ext cx="1752230" cy="1752230"/>
          </a:xfrm>
          <a:prstGeom prst="rect">
            <a:avLst/>
          </a:prstGeom>
        </p:spPr>
      </p:pic>
      <p:pic>
        <p:nvPicPr>
          <p:cNvPr id="18" name="Picture 17" descr="wireless_to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456237"/>
            <a:ext cx="525164" cy="617068"/>
          </a:xfrm>
          <a:prstGeom prst="rect">
            <a:avLst/>
          </a:prstGeom>
        </p:spPr>
      </p:pic>
      <p:pic>
        <p:nvPicPr>
          <p:cNvPr id="14" name="Picture 13" descr="battery.png"/>
          <p:cNvPicPr>
            <a:picLocks noChangeAspect="1"/>
          </p:cNvPicPr>
          <p:nvPr/>
        </p:nvPicPr>
        <p:blipFill>
          <a:blip r:embed="rId5"/>
          <a:srcRect l="12000" t="11000" r="12000" b="15500"/>
          <a:stretch>
            <a:fillRect/>
          </a:stretch>
        </p:blipFill>
        <p:spPr>
          <a:xfrm>
            <a:off x="7239000" y="3352800"/>
            <a:ext cx="1579220" cy="1018182"/>
          </a:xfrm>
          <a:prstGeom prst="rect">
            <a:avLst/>
          </a:prstGeom>
        </p:spPr>
      </p:pic>
      <p:grpSp>
        <p:nvGrpSpPr>
          <p:cNvPr id="16" name="Group 21"/>
          <p:cNvGrpSpPr/>
          <p:nvPr/>
        </p:nvGrpSpPr>
        <p:grpSpPr>
          <a:xfrm>
            <a:off x="7315200" y="4494212"/>
            <a:ext cx="1321555" cy="1677988"/>
            <a:chOff x="9379131" y="2635249"/>
            <a:chExt cx="1321555" cy="1677988"/>
          </a:xfrm>
        </p:grpSpPr>
        <p:sp>
          <p:nvSpPr>
            <p:cNvPr id="19" name="Rectangle 18"/>
            <p:cNvSpPr/>
            <p:nvPr/>
          </p:nvSpPr>
          <p:spPr>
            <a:xfrm>
              <a:off x="10241238" y="3016249"/>
              <a:ext cx="298938" cy="1295401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77000">
                  <a:srgbClr val="FFFF00"/>
                </a:gs>
                <a:gs pos="96000">
                  <a:srgbClr val="FF0000"/>
                </a:gs>
                <a:gs pos="55000">
                  <a:srgbClr val="008000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>
              <a:off x="10012638" y="4311649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9175232" y="3472655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9936438" y="3092449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10014226" y="3092449"/>
              <a:ext cx="684212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379131" y="287551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GB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65038" y="263524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848600" y="2590800"/>
            <a:ext cx="9906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4600" y="2590800"/>
            <a:ext cx="9906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benefit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 maintains </a:t>
            </a:r>
            <a:r>
              <a:rPr lang="en-US" b="1" dirty="0" smtClean="0"/>
              <a:t>exchange rates</a:t>
            </a:r>
          </a:p>
          <a:p>
            <a:pPr lvl="1"/>
            <a:r>
              <a:rPr lang="en-US" dirty="0" smtClean="0"/>
              <a:t>One value for each resource</a:t>
            </a:r>
          </a:p>
          <a:p>
            <a:pPr lvl="1"/>
            <a:r>
              <a:rPr lang="en-US" dirty="0" smtClean="0"/>
              <a:t>Expresses </a:t>
            </a:r>
            <a:r>
              <a:rPr lang="en-US" b="1" dirty="0" smtClean="0"/>
              <a:t>importance</a:t>
            </a:r>
            <a:r>
              <a:rPr lang="en-US" dirty="0" smtClean="0"/>
              <a:t> of resource</a:t>
            </a:r>
          </a:p>
          <a:p>
            <a:r>
              <a:rPr lang="en-US" dirty="0" smtClean="0"/>
              <a:t>Combine costs in common currency</a:t>
            </a:r>
          </a:p>
          <a:p>
            <a:pPr lvl="1"/>
            <a:r>
              <a:rPr lang="en-US" dirty="0" smtClean="0"/>
              <a:t>Meaningful comparison to benefit </a:t>
            </a:r>
          </a:p>
          <a:p>
            <a:r>
              <a:rPr lang="en-US" dirty="0" smtClean="0"/>
              <a:t>Adjust over time via feedback</a:t>
            </a:r>
          </a:p>
          <a:p>
            <a:pPr lvl="1"/>
            <a:r>
              <a:rPr lang="en-US" dirty="0" smtClean="0"/>
              <a:t>Goal-directed adaptation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30"/>
          <p:cNvGrpSpPr/>
          <p:nvPr/>
        </p:nvGrpSpPr>
        <p:grpSpPr>
          <a:xfrm>
            <a:off x="6477000" y="2667000"/>
            <a:ext cx="762000" cy="762000"/>
            <a:chOff x="1524000" y="4876800"/>
            <a:chExt cx="762000" cy="762000"/>
          </a:xfrm>
        </p:grpSpPr>
        <p:sp>
          <p:nvSpPr>
            <p:cNvPr id="10" name="Oval 9"/>
            <p:cNvSpPr/>
            <p:nvPr/>
          </p:nvSpPr>
          <p:spPr>
            <a:xfrm>
              <a:off x="1524000" y="4876800"/>
              <a:ext cx="762000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36192" y="4928616"/>
              <a:ext cx="667512" cy="667512"/>
            </a:xfrm>
            <a:prstGeom prst="ellipse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5257800"/>
              <a:ext cx="762000" cy="381000"/>
            </a:xfrm>
            <a:prstGeom prst="rect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1600200" y="5029200"/>
              <a:ext cx="533400" cy="533400"/>
              <a:chOff x="3581400" y="5105400"/>
              <a:chExt cx="533400" cy="533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581400" y="5105400"/>
                <a:ext cx="533400" cy="533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61087" dir="1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9800000">
                <a:off x="3778758" y="5129171"/>
                <a:ext cx="27432" cy="26517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31"/>
          <p:cNvGrpSpPr/>
          <p:nvPr/>
        </p:nvGrpSpPr>
        <p:grpSpPr>
          <a:xfrm>
            <a:off x="7924800" y="2667000"/>
            <a:ext cx="762000" cy="762000"/>
            <a:chOff x="3124200" y="4876800"/>
            <a:chExt cx="762000" cy="762000"/>
          </a:xfrm>
        </p:grpSpPr>
        <p:sp>
          <p:nvSpPr>
            <p:cNvPr id="25" name="Oval 24"/>
            <p:cNvSpPr/>
            <p:nvPr/>
          </p:nvSpPr>
          <p:spPr>
            <a:xfrm>
              <a:off x="3124200" y="4876800"/>
              <a:ext cx="762000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36392" y="4928616"/>
              <a:ext cx="667512" cy="667512"/>
            </a:xfrm>
            <a:prstGeom prst="ellipse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4200" y="5257800"/>
              <a:ext cx="762000" cy="381000"/>
            </a:xfrm>
            <a:prstGeom prst="rect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0" y="5029200"/>
              <a:ext cx="533400" cy="533400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61087" dir="1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800000">
              <a:off x="3520440" y="5052971"/>
              <a:ext cx="27432" cy="26517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pezoid 34"/>
          <p:cNvSpPr/>
          <p:nvPr/>
        </p:nvSpPr>
        <p:spPr>
          <a:xfrm rot="10800000">
            <a:off x="6324600" y="2209800"/>
            <a:ext cx="990600" cy="381000"/>
          </a:xfrm>
          <a:prstGeom prst="trapezoid">
            <a:avLst>
              <a:gd name="adj" fmla="val 7166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 rot="10800000">
            <a:off x="7848600" y="2209800"/>
            <a:ext cx="990600" cy="381000"/>
          </a:xfrm>
          <a:prstGeom prst="trapezoid">
            <a:avLst>
              <a:gd name="adj" fmla="val 7166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>
            <a:off x="6324600" y="3505200"/>
            <a:ext cx="990600" cy="381000"/>
          </a:xfrm>
          <a:prstGeom prst="trapezoid">
            <a:avLst>
              <a:gd name="adj" fmla="val 7166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37"/>
          <p:cNvSpPr/>
          <p:nvPr/>
        </p:nvSpPr>
        <p:spPr>
          <a:xfrm>
            <a:off x="7848600" y="3505200"/>
            <a:ext cx="990600" cy="381000"/>
          </a:xfrm>
          <a:prstGeom prst="trapezoid">
            <a:avLst>
              <a:gd name="adj" fmla="val 71667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6553200" y="1905000"/>
            <a:ext cx="533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8071104" y="1905000"/>
            <a:ext cx="533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553200" y="3886200"/>
            <a:ext cx="533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8071104" y="3886200"/>
            <a:ext cx="5334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13133" y="1459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Joules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89173" y="1459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59364" y="4191000"/>
            <a:ext cx="95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883364" y="4191000"/>
            <a:ext cx="95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Users don’t always want what apps ask for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70" y="1801737"/>
            <a:ext cx="417030" cy="1264123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6781800" y="15731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7759828" y="2792337"/>
            <a:ext cx="741915" cy="457200"/>
            <a:chOff x="5811284" y="4038600"/>
            <a:chExt cx="741915" cy="457200"/>
          </a:xfrm>
          <a:solidFill>
            <a:schemeClr val="bg1">
              <a:lumMod val="65000"/>
            </a:schemeClr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781800" y="34019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39" name="Rectangle 38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7759828" y="34019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43" name="Rectangle 42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6781800" y="4011537"/>
            <a:ext cx="741915" cy="457200"/>
            <a:chOff x="5811284" y="4038600"/>
            <a:chExt cx="741915" cy="457200"/>
          </a:xfrm>
          <a:solidFill>
            <a:schemeClr val="bg1">
              <a:lumMod val="65000"/>
            </a:schemeClr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47" name="Rectangle 46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7759828" y="40115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9"/>
          <p:cNvGrpSpPr/>
          <p:nvPr/>
        </p:nvGrpSpPr>
        <p:grpSpPr>
          <a:xfrm>
            <a:off x="7759828" y="15731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71" name="Rectangle 70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74"/>
          <p:cNvGrpSpPr/>
          <p:nvPr/>
        </p:nvGrpSpPr>
        <p:grpSpPr>
          <a:xfrm>
            <a:off x="6781800" y="2182737"/>
            <a:ext cx="741915" cy="457200"/>
            <a:chOff x="5811284" y="4038600"/>
            <a:chExt cx="741915" cy="457200"/>
          </a:xfrm>
          <a:solidFill>
            <a:schemeClr val="bg1">
              <a:lumMod val="65000"/>
            </a:schemeClr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76" name="Rectangle 75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9"/>
          <p:cNvGrpSpPr/>
          <p:nvPr/>
        </p:nvGrpSpPr>
        <p:grpSpPr>
          <a:xfrm>
            <a:off x="7759828" y="2182737"/>
            <a:ext cx="741915" cy="457200"/>
            <a:chOff x="5811284" y="4038600"/>
            <a:chExt cx="741915" cy="457200"/>
          </a:xfrm>
          <a:solidFill>
            <a:schemeClr val="bg1">
              <a:lumMod val="65000"/>
            </a:schemeClr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81" name="Rectangle 80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84"/>
          <p:cNvGrpSpPr/>
          <p:nvPr/>
        </p:nvGrpSpPr>
        <p:grpSpPr>
          <a:xfrm>
            <a:off x="6781799" y="2792337"/>
            <a:ext cx="741915" cy="457200"/>
            <a:chOff x="5811284" y="4038600"/>
            <a:chExt cx="741915" cy="457200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sp>
          <p:nvSpPr>
            <p:cNvPr id="86" name="Rectangle 85"/>
            <p:cNvSpPr/>
            <p:nvPr/>
          </p:nvSpPr>
          <p:spPr>
            <a:xfrm>
              <a:off x="5811284" y="4038600"/>
              <a:ext cx="741915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5811284" y="4191000"/>
              <a:ext cx="741915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5811284" y="4038600"/>
              <a:ext cx="741915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19050" dir="1308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ontent Placeholder 9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Some messages may not be read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Low-priority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noProof="0" dirty="0" smtClean="0"/>
              <a:t>Spam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consider the 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</a:t>
            </a:r>
            <a:r>
              <a:rPr kumimoji="0" lang="en-US" sz="24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hints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Don’t require the app to specify it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Just learn it through the API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/>
              <a:t>App tells IMP when it uses data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/>
              <a:t>(or decides not to use the data)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IMP tracks accuracy over time</a:t>
            </a:r>
          </a:p>
        </p:txBody>
      </p:sp>
      <p:grpSp>
        <p:nvGrpSpPr>
          <p:cNvPr id="19" name="Group 30"/>
          <p:cNvGrpSpPr/>
          <p:nvPr/>
        </p:nvGrpSpPr>
        <p:grpSpPr>
          <a:xfrm>
            <a:off x="7095365" y="4856444"/>
            <a:ext cx="1143000" cy="1143000"/>
            <a:chOff x="7696200" y="3122319"/>
            <a:chExt cx="11430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6" name="Oval 55"/>
            <p:cNvSpPr/>
            <p:nvPr/>
          </p:nvSpPr>
          <p:spPr>
            <a:xfrm>
              <a:off x="7696200" y="3122319"/>
              <a:ext cx="1143000" cy="1143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ie 56"/>
            <p:cNvSpPr/>
            <p:nvPr/>
          </p:nvSpPr>
          <p:spPr>
            <a:xfrm>
              <a:off x="7696200" y="3122319"/>
              <a:ext cx="1143000" cy="1143000"/>
            </a:xfrm>
            <a:prstGeom prst="pie">
              <a:avLst>
                <a:gd name="adj1" fmla="val 3039523"/>
                <a:gd name="adj2" fmla="val 16200000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Results: Email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Content Placeholder 8" descr="email_fetch_times.png"/>
          <p:cNvPicPr>
            <a:picLocks noGrp="1" noChangeAspect="1"/>
          </p:cNvPicPr>
          <p:nvPr>
            <p:ph idx="1"/>
          </p:nvPr>
        </p:nvPicPr>
        <p:blipFill>
          <a:blip r:embed="rId3"/>
          <a:srcRect l="4727" t="8418" r="49920"/>
          <a:stretch>
            <a:fillRect/>
          </a:stretch>
        </p:blipFill>
        <p:spPr>
          <a:xfrm>
            <a:off x="685800" y="1722437"/>
            <a:ext cx="2453488" cy="3382963"/>
          </a:xfrm>
        </p:spPr>
      </p:pic>
      <p:pic>
        <p:nvPicPr>
          <p:cNvPr id="10" name="Content Placeholder 8" descr="email_fetch_times.png"/>
          <p:cNvPicPr>
            <a:picLocks noChangeAspect="1"/>
          </p:cNvPicPr>
          <p:nvPr/>
        </p:nvPicPr>
        <p:blipFill>
          <a:blip r:embed="rId3"/>
          <a:srcRect l="55740" t="48825" r="6951" b="20870"/>
          <a:stretch>
            <a:fillRect/>
          </a:stretch>
        </p:blipFill>
        <p:spPr>
          <a:xfrm>
            <a:off x="5410200" y="5181600"/>
            <a:ext cx="1981200" cy="1371600"/>
          </a:xfrm>
          <a:prstGeom prst="rect">
            <a:avLst/>
          </a:prstGeom>
        </p:spPr>
      </p:pic>
      <p:pic>
        <p:nvPicPr>
          <p:cNvPr id="12" name="Content Placeholder 8" descr="email_fetch_times.png"/>
          <p:cNvPicPr>
            <a:picLocks noChangeAspect="1"/>
          </p:cNvPicPr>
          <p:nvPr/>
        </p:nvPicPr>
        <p:blipFill>
          <a:blip r:embed="rId3"/>
          <a:srcRect l="55740" t="10102" r="6951" b="68011"/>
          <a:stretch>
            <a:fillRect/>
          </a:stretch>
        </p:blipFill>
        <p:spPr>
          <a:xfrm>
            <a:off x="914400" y="5105400"/>
            <a:ext cx="1981200" cy="990600"/>
          </a:xfrm>
          <a:prstGeom prst="rect">
            <a:avLst/>
          </a:prstGeom>
        </p:spPr>
      </p:pic>
      <p:pic>
        <p:nvPicPr>
          <p:cNvPr id="13" name="Content Placeholder 8" descr="email_fetch_times.png"/>
          <p:cNvPicPr>
            <a:picLocks noChangeAspect="1"/>
          </p:cNvPicPr>
          <p:nvPr/>
        </p:nvPicPr>
        <p:blipFill>
          <a:blip r:embed="rId3"/>
          <a:srcRect l="55740" t="30305" r="6951" b="49491"/>
          <a:stretch>
            <a:fillRect/>
          </a:stretch>
        </p:blipFill>
        <p:spPr>
          <a:xfrm>
            <a:off x="3200400" y="5181600"/>
            <a:ext cx="19812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525935" y="3326840"/>
            <a:ext cx="159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(seconds)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3627" y="1463675"/>
            <a:ext cx="251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email fetch time</a:t>
            </a:r>
            <a:endParaRPr lang="en-US" dirty="0"/>
          </a:p>
        </p:txBody>
      </p:sp>
      <p:pic>
        <p:nvPicPr>
          <p:cNvPr id="18" name="Picture 17" descr="email_energy_usage.png"/>
          <p:cNvPicPr>
            <a:picLocks noChangeAspect="1"/>
          </p:cNvPicPr>
          <p:nvPr/>
        </p:nvPicPr>
        <p:blipFill>
          <a:blip r:embed="rId4"/>
          <a:srcRect l="16581" t="10428"/>
          <a:stretch>
            <a:fillRect/>
          </a:stretch>
        </p:blipFill>
        <p:spPr>
          <a:xfrm>
            <a:off x="3886200" y="1796586"/>
            <a:ext cx="2133600" cy="33088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5200" y="1676400"/>
            <a:ext cx="533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500</a:t>
            </a:r>
          </a:p>
          <a:p>
            <a:pPr algn="r"/>
            <a:endParaRPr lang="en-US" sz="2100" dirty="0" smtClean="0"/>
          </a:p>
          <a:p>
            <a:pPr algn="r"/>
            <a:r>
              <a:rPr lang="en-US" dirty="0" smtClean="0"/>
              <a:t>400</a:t>
            </a:r>
          </a:p>
          <a:p>
            <a:pPr algn="r"/>
            <a:endParaRPr lang="en-US" sz="2200" dirty="0" smtClean="0"/>
          </a:p>
          <a:p>
            <a:pPr algn="r"/>
            <a:r>
              <a:rPr lang="en-US" dirty="0" smtClean="0"/>
              <a:t>300</a:t>
            </a:r>
          </a:p>
          <a:p>
            <a:pPr algn="r"/>
            <a:endParaRPr lang="en-US" sz="2200" dirty="0" smtClean="0"/>
          </a:p>
          <a:p>
            <a:pPr algn="r"/>
            <a:r>
              <a:rPr lang="en-US" dirty="0" smtClean="0"/>
              <a:t>200</a:t>
            </a:r>
          </a:p>
          <a:p>
            <a:pPr algn="r"/>
            <a:endParaRPr lang="en-US" sz="2200" dirty="0" smtClean="0"/>
          </a:p>
          <a:p>
            <a:pPr algn="r"/>
            <a:r>
              <a:rPr lang="en-US" dirty="0" smtClean="0"/>
              <a:t>100</a:t>
            </a:r>
          </a:p>
          <a:p>
            <a:pPr algn="r"/>
            <a:endParaRPr lang="en-US" sz="2200" dirty="0" smtClean="0"/>
          </a:p>
          <a:p>
            <a:pPr algn="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600200"/>
            <a:ext cx="533400" cy="353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960"/>
              </a:lnSpc>
            </a:pPr>
            <a:r>
              <a:rPr lang="en-US" dirty="0" smtClean="0"/>
              <a:t>8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7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6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5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4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3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2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1</a:t>
            </a:r>
          </a:p>
          <a:p>
            <a:pPr algn="r">
              <a:lnSpc>
                <a:spcPts val="2960"/>
              </a:lnSpc>
            </a:pP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1463675"/>
            <a:ext cx="14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usage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40199" y="3128403"/>
            <a:ext cx="108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(J)</a:t>
            </a:r>
            <a:endParaRPr lang="en-US" dirty="0"/>
          </a:p>
        </p:txBody>
      </p:sp>
      <p:pic>
        <p:nvPicPr>
          <p:cNvPr id="25" name="Picture 24" descr="email_data_usage.png"/>
          <p:cNvPicPr>
            <a:picLocks noChangeAspect="1"/>
          </p:cNvPicPr>
          <p:nvPr/>
        </p:nvPicPr>
        <p:blipFill>
          <a:blip r:embed="rId5"/>
          <a:srcRect l="9394" t="14623"/>
          <a:stretch>
            <a:fillRect/>
          </a:stretch>
        </p:blipFill>
        <p:spPr>
          <a:xfrm>
            <a:off x="6858000" y="1722437"/>
            <a:ext cx="2120269" cy="33829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5653866" y="3295174"/>
            <a:ext cx="142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3G data (MB)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6651" y="1415534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3G data usage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1371600"/>
            <a:ext cx="533400" cy="380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60"/>
              </a:lnSpc>
            </a:pPr>
            <a:r>
              <a:rPr lang="en-US" dirty="0" smtClean="0"/>
              <a:t>5</a:t>
            </a:r>
          </a:p>
          <a:p>
            <a:pPr algn="r">
              <a:lnSpc>
                <a:spcPts val="4860"/>
              </a:lnSpc>
            </a:pPr>
            <a:r>
              <a:rPr lang="en-US" dirty="0" smtClean="0"/>
              <a:t>4</a:t>
            </a:r>
          </a:p>
          <a:p>
            <a:pPr algn="r">
              <a:lnSpc>
                <a:spcPts val="4860"/>
              </a:lnSpc>
            </a:pPr>
            <a:r>
              <a:rPr lang="en-US" dirty="0" smtClean="0"/>
              <a:t>3</a:t>
            </a:r>
          </a:p>
          <a:p>
            <a:pPr algn="r">
              <a:lnSpc>
                <a:spcPts val="4860"/>
              </a:lnSpc>
            </a:pPr>
            <a:r>
              <a:rPr lang="en-US" dirty="0" smtClean="0"/>
              <a:t>2</a:t>
            </a:r>
          </a:p>
          <a:p>
            <a:pPr algn="r">
              <a:lnSpc>
                <a:spcPts val="4860"/>
              </a:lnSpc>
            </a:pPr>
            <a:r>
              <a:rPr lang="en-US" dirty="0" smtClean="0"/>
              <a:t>1</a:t>
            </a:r>
          </a:p>
          <a:p>
            <a:pPr algn="r">
              <a:lnSpc>
                <a:spcPts val="4860"/>
              </a:lnSpc>
            </a:pP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56632" y="3099816"/>
            <a:ext cx="21945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01139" y="2953512"/>
            <a:ext cx="21945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29600" y="3721608"/>
            <a:ext cx="21945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58200" y="3721608"/>
            <a:ext cx="21945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91400" y="5484812"/>
            <a:ext cx="21945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20000" y="525780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</a:t>
            </a:r>
          </a:p>
          <a:p>
            <a:r>
              <a:rPr lang="en-US" dirty="0" smtClean="0"/>
              <a:t>marker</a:t>
            </a:r>
            <a:endParaRPr lang="en-US" dirty="0"/>
          </a:p>
        </p:txBody>
      </p:sp>
      <p:grpSp>
        <p:nvGrpSpPr>
          <p:cNvPr id="3" name="Group 50"/>
          <p:cNvGrpSpPr/>
          <p:nvPr/>
        </p:nvGrpSpPr>
        <p:grpSpPr>
          <a:xfrm>
            <a:off x="2103120" y="3810000"/>
            <a:ext cx="1447800" cy="866464"/>
            <a:chOff x="2057400" y="3857937"/>
            <a:chExt cx="1447800" cy="866464"/>
          </a:xfrm>
        </p:grpSpPr>
        <p:sp>
          <p:nvSpPr>
            <p:cNvPr id="37" name="TextBox 36"/>
            <p:cNvSpPr txBox="1"/>
            <p:nvPr/>
          </p:nvSpPr>
          <p:spPr>
            <a:xfrm>
              <a:off x="2576741" y="3857937"/>
              <a:ext cx="92845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~300ms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2052125" y="4199784"/>
              <a:ext cx="529892" cy="519341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1"/>
          <p:cNvGrpSpPr/>
          <p:nvPr/>
        </p:nvGrpSpPr>
        <p:grpSpPr>
          <a:xfrm>
            <a:off x="2057400" y="2286000"/>
            <a:ext cx="1524000" cy="2362201"/>
            <a:chOff x="2057400" y="2286000"/>
            <a:chExt cx="1524000" cy="2362201"/>
          </a:xfrm>
        </p:grpSpPr>
        <p:sp>
          <p:nvSpPr>
            <p:cNvPr id="41" name="Right Brace 40"/>
            <p:cNvSpPr/>
            <p:nvPr/>
          </p:nvSpPr>
          <p:spPr>
            <a:xfrm>
              <a:off x="2057400" y="2286000"/>
              <a:ext cx="838200" cy="2362201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86365" y="3212068"/>
              <a:ext cx="59503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2-8x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67200" y="3581400"/>
            <a:ext cx="156935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 energy</a:t>
            </a:r>
          </a:p>
          <a:p>
            <a:pPr algn="ctr"/>
            <a:r>
              <a:rPr lang="en-US" dirty="0" smtClean="0"/>
              <a:t> than all others </a:t>
            </a:r>
          </a:p>
          <a:p>
            <a:pPr algn="ctr"/>
            <a:r>
              <a:rPr lang="en-US" dirty="0" smtClean="0"/>
              <a:t>(including </a:t>
            </a:r>
          </a:p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-only!)</a:t>
            </a:r>
            <a:endParaRPr lang="en-US" dirty="0"/>
          </a:p>
        </p:txBody>
      </p:sp>
      <p:grpSp>
        <p:nvGrpSpPr>
          <p:cNvPr id="7" name="Group 49"/>
          <p:cNvGrpSpPr/>
          <p:nvPr/>
        </p:nvGrpSpPr>
        <p:grpSpPr>
          <a:xfrm>
            <a:off x="2452458" y="4194508"/>
            <a:ext cx="769616" cy="453693"/>
            <a:chOff x="2452458" y="4194508"/>
            <a:chExt cx="769616" cy="453693"/>
          </a:xfrm>
        </p:grpSpPr>
        <p:sp>
          <p:nvSpPr>
            <p:cNvPr id="46" name="Right Brace 45"/>
            <p:cNvSpPr/>
            <p:nvPr/>
          </p:nvSpPr>
          <p:spPr>
            <a:xfrm>
              <a:off x="2452458" y="4194508"/>
              <a:ext cx="366942" cy="453693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19400" y="4227269"/>
              <a:ext cx="40267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2x</a:t>
              </a:r>
              <a:endParaRPr lang="en-US" dirty="0"/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3200400" y="4648202"/>
            <a:ext cx="5410200" cy="1295398"/>
            <a:chOff x="3200400" y="4648202"/>
            <a:chExt cx="5410200" cy="1295398"/>
          </a:xfrm>
        </p:grpSpPr>
        <p:sp>
          <p:nvSpPr>
            <p:cNvPr id="45" name="TextBox 44"/>
            <p:cNvSpPr txBox="1"/>
            <p:nvPr/>
          </p:nvSpPr>
          <p:spPr>
            <a:xfrm>
              <a:off x="7041245" y="4743271"/>
              <a:ext cx="1569355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Only </a:t>
              </a:r>
              <a:r>
                <a:rPr lang="en-US" dirty="0" err="1" smtClean="0"/>
                <a:t>WiFi</a:t>
              </a:r>
              <a:r>
                <a:rPr lang="en-US" dirty="0" smtClean="0"/>
                <a:t>-only used less</a:t>
              </a:r>
            </a:p>
            <a:p>
              <a:pPr algn="ctr"/>
              <a:r>
                <a:rPr lang="en-US" dirty="0" smtClean="0"/>
                <a:t> 3G data</a:t>
              </a:r>
            </a:p>
            <a:p>
              <a:pPr algn="ctr"/>
              <a:r>
                <a:rPr lang="en-US" dirty="0" smtClean="0"/>
                <a:t>(but…)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0800000">
              <a:off x="3200400" y="4648202"/>
              <a:ext cx="4191000" cy="1066799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5988955" y="3099816"/>
            <a:ext cx="15693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 meets all resource goals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440680" y="2713037"/>
            <a:ext cx="378088" cy="715963"/>
          </a:xfrm>
          <a:prstGeom prst="ellipse">
            <a:avLst/>
          </a:prstGeom>
          <a:noFill/>
          <a:ln w="25400" cap="flat" cmpd="sng" algn="ctr">
            <a:solidFill>
              <a:srgbClr val="1818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955912" y="2854086"/>
            <a:ext cx="378088" cy="715963"/>
          </a:xfrm>
          <a:prstGeom prst="ellipse">
            <a:avLst/>
          </a:prstGeom>
          <a:noFill/>
          <a:ln w="25400" cap="flat" cmpd="sng" algn="ctr">
            <a:solidFill>
              <a:srgbClr val="1818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30558" y="3581400"/>
            <a:ext cx="808642" cy="798669"/>
          </a:xfrm>
          <a:prstGeom prst="ellipse">
            <a:avLst/>
          </a:prstGeom>
          <a:noFill/>
          <a:ln w="25400" cap="flat" cmpd="sng" algn="ctr">
            <a:solidFill>
              <a:srgbClr val="1818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60"/>
          <p:cNvGrpSpPr/>
          <p:nvPr/>
        </p:nvGrpSpPr>
        <p:grpSpPr>
          <a:xfrm>
            <a:off x="990600" y="3276600"/>
            <a:ext cx="1234683" cy="1476063"/>
            <a:chOff x="990600" y="3276600"/>
            <a:chExt cx="1234683" cy="1476063"/>
          </a:xfrm>
        </p:grpSpPr>
        <p:sp>
          <p:nvSpPr>
            <p:cNvPr id="58" name="TextBox 57"/>
            <p:cNvSpPr txBox="1"/>
            <p:nvPr/>
          </p:nvSpPr>
          <p:spPr>
            <a:xfrm>
              <a:off x="990600" y="3276600"/>
              <a:ext cx="123468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Optimal </a:t>
              </a:r>
            </a:p>
            <a:p>
              <a:r>
                <a:rPr lang="en-US" dirty="0" smtClean="0"/>
                <a:t>(100% hits)</a:t>
              </a:r>
              <a:endParaRPr lang="en-US" dirty="0"/>
            </a:p>
          </p:txBody>
        </p:sp>
        <p:cxnSp>
          <p:nvCxnSpPr>
            <p:cNvPr id="59" name="Straight Arrow Connector 58"/>
            <p:cNvCxnSpPr>
              <a:stCxn id="58" idx="2"/>
            </p:cNvCxnSpPr>
            <p:nvPr/>
          </p:nvCxnSpPr>
          <p:spPr>
            <a:xfrm rot="16200000" flipH="1">
              <a:off x="1315526" y="4215347"/>
              <a:ext cx="829733" cy="244900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prefetching</a:t>
            </a:r>
            <a:r>
              <a:rPr lang="en-US" dirty="0" smtClean="0"/>
              <a:t> is a complex decision</a:t>
            </a:r>
          </a:p>
          <a:p>
            <a:pPr lvl="1"/>
            <a:r>
              <a:rPr lang="en-US" dirty="0" smtClean="0"/>
              <a:t>Applications choose simple, suboptimal strategies</a:t>
            </a:r>
          </a:p>
          <a:p>
            <a:pPr lvl="1"/>
            <a:r>
              <a:rPr lang="en-US" dirty="0" smtClean="0"/>
              <a:t>Powerful mechanism: purchase performance </a:t>
            </a:r>
            <a:r>
              <a:rPr lang="en-US" dirty="0" err="1" smtClean="0"/>
              <a:t>w</a:t>
            </a:r>
            <a:r>
              <a:rPr lang="en-US" dirty="0" smtClean="0"/>
              <a:t>/ resources</a:t>
            </a:r>
          </a:p>
          <a:p>
            <a:r>
              <a:rPr lang="en-US" dirty="0" err="1" smtClean="0"/>
              <a:t>Prefetching</a:t>
            </a:r>
            <a:r>
              <a:rPr lang="en-US" dirty="0" smtClean="0"/>
              <a:t> as a system service</a:t>
            </a:r>
          </a:p>
          <a:p>
            <a:pPr lvl="1"/>
            <a:r>
              <a:rPr lang="en-US" dirty="0" smtClean="0"/>
              <a:t>Application provides needed information</a:t>
            </a:r>
          </a:p>
          <a:p>
            <a:pPr lvl="1"/>
            <a:r>
              <a:rPr lang="en-US" dirty="0" smtClean="0"/>
              <a:t>System manages tradeoffs (spending vs. performance)</a:t>
            </a:r>
          </a:p>
          <a:p>
            <a:pPr lvl="1"/>
            <a:r>
              <a:rPr lang="en-US" dirty="0" smtClean="0"/>
              <a:t>Significant reduction in user-visible delay</a:t>
            </a:r>
          </a:p>
          <a:p>
            <a:pPr lvl="1"/>
            <a:r>
              <a:rPr lang="en-US" dirty="0" smtClean="0"/>
              <a:t>Meets specified resource budgets</a:t>
            </a:r>
          </a:p>
          <a:p>
            <a:r>
              <a:rPr lang="en-US" dirty="0" smtClean="0"/>
              <a:t>What about other performance/resource tradeoffs?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pring_nope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244" t="50495" r="4016" b="585"/>
          <a:stretch>
            <a:fillRect/>
          </a:stretch>
        </p:blipFill>
        <p:spPr>
          <a:xfrm>
            <a:off x="1905000" y="1447800"/>
            <a:ext cx="5584148" cy="4144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dirty="0" smtClean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Application-aware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multinetworking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Purchasing performance with limited resources</a:t>
            </a:r>
          </a:p>
          <a:p>
            <a:r>
              <a:rPr lang="en-US" dirty="0" smtClean="0"/>
              <a:t>Coping with cloudy predictions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Uncertainty-aware decision-making (Meatballs)</a:t>
            </a:r>
          </a:p>
          <a:p>
            <a:pPr lvl="2"/>
            <a:r>
              <a:rPr lang="en-US" dirty="0" smtClean="0"/>
              <a:t>Decision methods</a:t>
            </a:r>
          </a:p>
          <a:p>
            <a:pPr lvl="2"/>
            <a:r>
              <a:rPr lang="en-US" dirty="0" smtClean="0"/>
              <a:t>Reevaluation from new information</a:t>
            </a:r>
            <a:endParaRPr lang="en-US" dirty="0" smtClean="0"/>
          </a:p>
          <a:p>
            <a:pPr lvl="1"/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&amp;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apps rely on predictions of:</a:t>
            </a:r>
          </a:p>
          <a:p>
            <a:pPr lvl="1"/>
            <a:r>
              <a:rPr lang="en-US" dirty="0" smtClean="0"/>
              <a:t>Networks (bandwidth, latency, availability)</a:t>
            </a:r>
          </a:p>
          <a:p>
            <a:pPr lvl="1"/>
            <a:r>
              <a:rPr lang="en-US" dirty="0" smtClean="0"/>
              <a:t>Computation time</a:t>
            </a:r>
          </a:p>
          <a:p>
            <a:r>
              <a:rPr lang="en-US" dirty="0" smtClean="0"/>
              <a:t>These predictions are often </a:t>
            </a:r>
            <a:r>
              <a:rPr lang="en-US" b="1" dirty="0" smtClean="0"/>
              <a:t>wrong</a:t>
            </a:r>
            <a:endParaRPr lang="en-US" dirty="0" smtClean="0"/>
          </a:p>
          <a:p>
            <a:pPr lvl="1"/>
            <a:r>
              <a:rPr lang="en-US" dirty="0" smtClean="0"/>
              <a:t>Networks are highly variable</a:t>
            </a:r>
          </a:p>
          <a:p>
            <a:pPr lvl="1"/>
            <a:r>
              <a:rPr lang="en-US" dirty="0" smtClean="0"/>
              <a:t>Load changes quickly</a:t>
            </a:r>
          </a:p>
          <a:p>
            <a:endParaRPr lang="en-US" dirty="0" smtClean="0"/>
          </a:p>
          <a:p>
            <a:r>
              <a:rPr lang="en-US" dirty="0" smtClean="0"/>
              <a:t>Wrong prediction causes user-visible delay</a:t>
            </a:r>
          </a:p>
          <a:p>
            <a:pPr lvl="1"/>
            <a:r>
              <a:rPr lang="en-US" dirty="0" smtClean="0"/>
              <a:t>But mobile apps treat them as oracles!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crystal_ball.jpg"/>
          <p:cNvPicPr>
            <a:picLocks noChangeAspect="1"/>
          </p:cNvPicPr>
          <p:nvPr/>
        </p:nvPicPr>
        <p:blipFill>
          <a:blip r:embed="rId3"/>
          <a:srcRect l="9469" r="9207"/>
          <a:stretch>
            <a:fillRect/>
          </a:stretch>
        </p:blipFill>
        <p:spPr>
          <a:xfrm>
            <a:off x="6553200" y="2689929"/>
            <a:ext cx="2608182" cy="2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offload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70" y="4114800"/>
            <a:ext cx="417030" cy="126412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143000" y="1676400"/>
            <a:ext cx="5791200" cy="2514600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7162800" y="762000"/>
          <a:ext cx="3429000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70" y="4114800"/>
            <a:ext cx="417030" cy="1264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5486400"/>
            <a:ext cx="227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Likelihood of </a:t>
            </a:r>
          </a:p>
          <a:p>
            <a:pPr algn="ctr"/>
            <a:r>
              <a:rPr lang="en-US" dirty="0" smtClean="0"/>
              <a:t>100 sec response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4687" y="5634335"/>
            <a:ext cx="79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0.1%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0906" y="5634335"/>
            <a:ext cx="127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0.0001%</a:t>
            </a:r>
            <a:endParaRPr lang="en-US" sz="2400" b="1" dirty="0"/>
          </a:p>
        </p:txBody>
      </p:sp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5"/>
          <a:srcRect l="11783" t="22222" r="9661" b="19444"/>
          <a:stretch>
            <a:fillRect/>
          </a:stretch>
        </p:blipFill>
        <p:spPr>
          <a:xfrm>
            <a:off x="2362200" y="2184399"/>
            <a:ext cx="1257906" cy="1320801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5"/>
          <a:srcRect l="11783" t="22222" r="9661" b="19444"/>
          <a:stretch>
            <a:fillRect/>
          </a:stretch>
        </p:blipFill>
        <p:spPr>
          <a:xfrm>
            <a:off x="4761894" y="2184399"/>
            <a:ext cx="1257906" cy="132080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981200" y="36576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3276600" y="3505200"/>
            <a:ext cx="2743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5562601" y="3733799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 flipV="1">
            <a:off x="2133600" y="38100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V="1">
            <a:off x="5638801" y="3581400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>
            <a:off x="3581401" y="3352800"/>
            <a:ext cx="1975104" cy="713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>
          <a:xfrm rot="18900000">
            <a:off x="5499472" y="3899272"/>
            <a:ext cx="304801" cy="304801"/>
          </a:xfrm>
          <a:prstGeom prst="plus">
            <a:avLst>
              <a:gd name="adj" fmla="val 3665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offload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143000" y="1676400"/>
            <a:ext cx="5791200" cy="2514600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70" y="4114800"/>
            <a:ext cx="417030" cy="1264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8600" y="4547926"/>
            <a:ext cx="49844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Elapsed time</a:t>
            </a:r>
          </a:p>
          <a:p>
            <a:pPr algn="r"/>
            <a:r>
              <a:rPr lang="en-US" sz="2400" dirty="0" smtClean="0"/>
              <a:t>Expected response time</a:t>
            </a:r>
          </a:p>
          <a:p>
            <a:pPr algn="r"/>
            <a:r>
              <a:rPr lang="en-US" sz="2400" dirty="0" smtClean="0"/>
              <a:t>Expected response time (redundant)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1894" y="4547926"/>
            <a:ext cx="1827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sec</a:t>
            </a:r>
          </a:p>
          <a:p>
            <a:r>
              <a:rPr lang="en-US" sz="2400" dirty="0" smtClean="0"/>
              <a:t>10.09 sec</a:t>
            </a:r>
          </a:p>
          <a:p>
            <a:r>
              <a:rPr lang="en-US" sz="2400" dirty="0" smtClean="0"/>
              <a:t>10.00009 sec</a:t>
            </a:r>
            <a:endParaRPr lang="en-US" sz="2400" dirty="0"/>
          </a:p>
        </p:txBody>
      </p:sp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2362200" y="2184399"/>
            <a:ext cx="1257906" cy="1320801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4761894" y="2184399"/>
            <a:ext cx="1257906" cy="13208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5562601" y="3733799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/>
        </p:nvGraphicFramePr>
        <p:xfrm>
          <a:off x="7162800" y="762000"/>
          <a:ext cx="3429000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offload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143000" y="1676400"/>
            <a:ext cx="5791200" cy="2514600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70" y="4114800"/>
            <a:ext cx="417030" cy="1264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8600" y="4547926"/>
            <a:ext cx="49844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Elapsed time</a:t>
            </a:r>
          </a:p>
          <a:p>
            <a:pPr algn="r"/>
            <a:r>
              <a:rPr lang="en-US" sz="2400" dirty="0" smtClean="0"/>
              <a:t>Expected response time</a:t>
            </a:r>
          </a:p>
          <a:p>
            <a:pPr algn="r"/>
            <a:r>
              <a:rPr lang="en-US" sz="2400" dirty="0" smtClean="0"/>
              <a:t>Expected response time (redundant)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1894" y="4547926"/>
            <a:ext cx="16715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 sec</a:t>
            </a:r>
          </a:p>
          <a:p>
            <a:r>
              <a:rPr lang="en-US" sz="2400" dirty="0" smtClean="0"/>
              <a:t>1.09 sec</a:t>
            </a:r>
          </a:p>
          <a:p>
            <a:r>
              <a:rPr lang="en-US" sz="2400" dirty="0" smtClean="0"/>
              <a:t>1.00909 sec</a:t>
            </a:r>
            <a:endParaRPr lang="en-US" sz="2400" dirty="0"/>
          </a:p>
        </p:txBody>
      </p:sp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2362200" y="2184399"/>
            <a:ext cx="1257906" cy="1320801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4761894" y="2184399"/>
            <a:ext cx="1257906" cy="13208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5562601" y="3733799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/>
        </p:nvGraphicFramePr>
        <p:xfrm>
          <a:off x="7162800" y="762000"/>
          <a:ext cx="3429000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offload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143000" y="1676400"/>
            <a:ext cx="5791200" cy="2514600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70" y="4114800"/>
            <a:ext cx="417030" cy="1264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8600" y="4547926"/>
            <a:ext cx="49844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Elapsed time</a:t>
            </a:r>
          </a:p>
          <a:p>
            <a:pPr algn="r"/>
            <a:r>
              <a:rPr lang="en-US" sz="2400" dirty="0" smtClean="0"/>
              <a:t>Expected response time</a:t>
            </a:r>
          </a:p>
          <a:p>
            <a:pPr algn="r"/>
            <a:r>
              <a:rPr lang="en-US" sz="2400" dirty="0" smtClean="0"/>
              <a:t>Expected response time (redundant)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1894" y="4547926"/>
            <a:ext cx="13595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 sec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89 sec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10.09 sec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2362200" y="2184399"/>
            <a:ext cx="1257906" cy="1320801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4761894" y="2184399"/>
            <a:ext cx="1257906" cy="13208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5562601" y="3733799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/>
        </p:nvGraphicFramePr>
        <p:xfrm>
          <a:off x="7162800" y="762000"/>
          <a:ext cx="3429000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3276600" y="3505200"/>
            <a:ext cx="2743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553200" y="5029200"/>
            <a:ext cx="381000" cy="719054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2800" y="4960203"/>
            <a:ext cx="180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Conditional</a:t>
            </a:r>
          </a:p>
          <a:p>
            <a:pPr algn="ctr"/>
            <a:r>
              <a:rPr lang="en-US" sz="2400" dirty="0" smtClean="0"/>
              <a:t>expectation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for a good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okay to spend extra resources!</a:t>
            </a:r>
          </a:p>
          <a:p>
            <a:pPr lvl="1"/>
            <a:r>
              <a:rPr lang="en-US" dirty="0" smtClean="0"/>
              <a:t>…if we think it will benefit the user.</a:t>
            </a:r>
          </a:p>
          <a:p>
            <a:r>
              <a:rPr lang="en-US" dirty="0" smtClean="0"/>
              <a:t>Spend resources to cope with uncertainty</a:t>
            </a:r>
          </a:p>
          <a:p>
            <a:pPr lvl="1"/>
            <a:r>
              <a:rPr lang="en-US" dirty="0" smtClean="0"/>
              <a:t>…via </a:t>
            </a:r>
            <a:r>
              <a:rPr lang="en-US" b="1" dirty="0" smtClean="0"/>
              <a:t>redundant </a:t>
            </a:r>
            <a:r>
              <a:rPr lang="en-US" dirty="0" smtClean="0"/>
              <a:t>operation</a:t>
            </a:r>
          </a:p>
          <a:p>
            <a:r>
              <a:rPr lang="en-US" b="1" dirty="0" smtClean="0"/>
              <a:t>Quantify </a:t>
            </a:r>
            <a:r>
              <a:rPr lang="en-US" dirty="0" smtClean="0"/>
              <a:t>uncertainty, </a:t>
            </a:r>
            <a:r>
              <a:rPr lang="en-US" b="1" dirty="0" smtClean="0"/>
              <a:t>use it</a:t>
            </a:r>
            <a:r>
              <a:rPr lang="en-US" dirty="0" smtClean="0"/>
              <a:t> to make decisions</a:t>
            </a:r>
          </a:p>
          <a:p>
            <a:pPr lvl="1"/>
            <a:r>
              <a:rPr lang="en-US" dirty="0" smtClean="0"/>
              <a:t>Benefit (time saved)</a:t>
            </a:r>
          </a:p>
          <a:p>
            <a:pPr lvl="1"/>
            <a:r>
              <a:rPr lang="en-US" dirty="0" smtClean="0"/>
              <a:t>Cost (energy + data)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ooge_sour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2151529" cy="19565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934200" y="2261347"/>
            <a:ext cx="990600" cy="104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</a:rPr>
              <a:t>✖</a:t>
            </a:r>
            <a:endParaRPr kumimoji="0" lang="en-US" sz="6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Meatballs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library for </a:t>
            </a:r>
            <a:r>
              <a:rPr lang="en-US" b="1" dirty="0" smtClean="0"/>
              <a:t>uncertainty-aware</a:t>
            </a:r>
            <a:r>
              <a:rPr lang="en-US" dirty="0" smtClean="0"/>
              <a:t> decision-making</a:t>
            </a:r>
          </a:p>
          <a:p>
            <a:r>
              <a:rPr lang="en-US" dirty="0" smtClean="0"/>
              <a:t>Application specifies its </a:t>
            </a:r>
            <a:r>
              <a:rPr lang="en-US" b="1" dirty="0" smtClean="0"/>
              <a:t>strategies</a:t>
            </a:r>
            <a:endParaRPr lang="en-US" dirty="0" smtClean="0"/>
          </a:p>
          <a:p>
            <a:pPr lvl="1"/>
            <a:r>
              <a:rPr lang="en-US" dirty="0" smtClean="0"/>
              <a:t>Different means of accomplishing a single task</a:t>
            </a:r>
          </a:p>
          <a:p>
            <a:pPr lvl="1"/>
            <a:r>
              <a:rPr lang="en-US" dirty="0" smtClean="0"/>
              <a:t>Functions to estimate time, energy, cellular data usage</a:t>
            </a:r>
          </a:p>
          <a:p>
            <a:r>
              <a:rPr lang="en-US" dirty="0" smtClean="0"/>
              <a:t>Application provides </a:t>
            </a:r>
            <a:r>
              <a:rPr lang="en-US" b="1" dirty="0" smtClean="0"/>
              <a:t>predictions, measurements</a:t>
            </a:r>
          </a:p>
          <a:p>
            <a:pPr lvl="1"/>
            <a:r>
              <a:rPr lang="en-US" dirty="0" smtClean="0"/>
              <a:t>Allows library to </a:t>
            </a:r>
            <a:r>
              <a:rPr lang="en-US" b="1" dirty="0" smtClean="0"/>
              <a:t>capture error</a:t>
            </a:r>
            <a:r>
              <a:rPr lang="en-US" dirty="0" smtClean="0"/>
              <a:t> &amp; </a:t>
            </a:r>
            <a:r>
              <a:rPr lang="en-US" b="1" dirty="0" smtClean="0"/>
              <a:t>quantify uncertainty</a:t>
            </a:r>
          </a:p>
          <a:p>
            <a:r>
              <a:rPr lang="en-US" dirty="0" smtClean="0"/>
              <a:t>Library helps application </a:t>
            </a:r>
            <a:r>
              <a:rPr lang="en-US" b="1" dirty="0" smtClean="0"/>
              <a:t>choose </a:t>
            </a:r>
            <a:r>
              <a:rPr lang="en-US" dirty="0" smtClean="0"/>
              <a:t>the best strategy</a:t>
            </a:r>
          </a:p>
          <a:p>
            <a:pPr lvl="1"/>
            <a:r>
              <a:rPr lang="en-US" dirty="0" smtClean="0"/>
              <a:t>Hides complexity of decision mechanism</a:t>
            </a:r>
          </a:p>
          <a:p>
            <a:pPr lvl="1"/>
            <a:r>
              <a:rPr lang="en-US" dirty="0" smtClean="0"/>
              <a:t>Balances cost &amp; benefit of </a:t>
            </a:r>
            <a:r>
              <a:rPr lang="en-US" dirty="0" smtClean="0"/>
              <a:t>redundancy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dirty="0" smtClean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Application-aware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multinetworking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Purchasing performance with limited resources</a:t>
            </a:r>
          </a:p>
          <a:p>
            <a:r>
              <a:rPr lang="en-US" dirty="0" smtClean="0"/>
              <a:t>Coping with cloudy predictions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Motivation</a:t>
            </a:r>
          </a:p>
          <a:p>
            <a:pPr lvl="1"/>
            <a:r>
              <a:rPr lang="en-US" dirty="0" smtClean="0"/>
              <a:t>Uncertainty-aware decision-making (Meatballs)</a:t>
            </a:r>
          </a:p>
          <a:p>
            <a:pPr lvl="2"/>
            <a:r>
              <a:rPr lang="en-US" dirty="0" smtClean="0"/>
              <a:t>Decision methods</a:t>
            </a:r>
          </a:p>
          <a:p>
            <a:pPr lvl="2"/>
            <a:r>
              <a:rPr lang="en-US" dirty="0" smtClean="0"/>
              <a:t>Reevaluation from new information</a:t>
            </a:r>
            <a:endParaRPr lang="en-US" dirty="0" smtClean="0"/>
          </a:p>
          <a:p>
            <a:pPr lvl="1"/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to operate redundantly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Benefit</a:t>
            </a:r>
            <a:r>
              <a:rPr lang="en-US" dirty="0" smtClean="0"/>
              <a:t> of redundancy: time savings</a:t>
            </a:r>
          </a:p>
          <a:p>
            <a:r>
              <a:rPr lang="en-US" b="1" dirty="0" smtClean="0"/>
              <a:t>Cost</a:t>
            </a:r>
            <a:r>
              <a:rPr lang="en-US" dirty="0" smtClean="0"/>
              <a:t> of redundancy: additional resources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 and cost are </a:t>
            </a:r>
            <a:r>
              <a:rPr lang="en-US" b="1" dirty="0" smtClean="0"/>
              <a:t>expectations</a:t>
            </a:r>
            <a:endParaRPr lang="en-US" dirty="0" smtClean="0"/>
          </a:p>
          <a:p>
            <a:pPr lvl="1"/>
            <a:r>
              <a:rPr lang="en-US" dirty="0" smtClean="0"/>
              <a:t>Consider predictions as </a:t>
            </a:r>
            <a:r>
              <a:rPr lang="en-US" b="1" dirty="0" smtClean="0"/>
              <a:t>distributions</a:t>
            </a:r>
            <a:r>
              <a:rPr lang="en-US" dirty="0" smtClean="0"/>
              <a:t>, not spot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Empirical error tracking</a:t>
            </a:r>
          </a:p>
          <a:p>
            <a:pPr lvl="1"/>
            <a:r>
              <a:rPr lang="en-US" dirty="0" smtClean="0"/>
              <a:t>Error bounds</a:t>
            </a:r>
          </a:p>
          <a:p>
            <a:pPr lvl="1"/>
            <a:r>
              <a:rPr lang="en-US" dirty="0" smtClean="0"/>
              <a:t>Bayesian </a:t>
            </a:r>
            <a:r>
              <a:rPr lang="en-US" dirty="0" smtClean="0"/>
              <a:t>estimation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Scale_of_injustic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90111" y="1344793"/>
            <a:ext cx="1479087" cy="183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The Most Precious Computational Resource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313237"/>
            <a:ext cx="8229600" cy="2239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“</a:t>
            </a:r>
            <a:r>
              <a:rPr lang="en-US" b="1" dirty="0" smtClean="0"/>
              <a:t>The most precious resource</a:t>
            </a:r>
            <a:r>
              <a:rPr lang="en-US" dirty="0" smtClean="0"/>
              <a:t> in a computer </a:t>
            </a:r>
          </a:p>
          <a:p>
            <a:pPr>
              <a:buNone/>
            </a:pPr>
            <a:r>
              <a:rPr lang="en-US" dirty="0" smtClean="0"/>
              <a:t>    system is no longer its processor, memory, disk, </a:t>
            </a:r>
          </a:p>
          <a:p>
            <a:pPr>
              <a:buNone/>
            </a:pPr>
            <a:r>
              <a:rPr lang="en-US" dirty="0" smtClean="0"/>
              <a:t>    or network, but rather </a:t>
            </a:r>
            <a:r>
              <a:rPr lang="en-US" b="1" dirty="0" smtClean="0"/>
              <a:t>human attention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			          – </a:t>
            </a:r>
            <a:r>
              <a:rPr lang="en-US" strike="sngStrike" dirty="0" smtClean="0"/>
              <a:t>Gollum</a:t>
            </a:r>
            <a:r>
              <a:rPr lang="en-US" dirty="0" smtClean="0"/>
              <a:t> </a:t>
            </a:r>
            <a:r>
              <a:rPr lang="en-US" dirty="0" err="1" smtClean="0"/>
              <a:t>Garlan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pentium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1981200" cy="1981200"/>
          </a:xfrm>
          <a:prstGeom prst="rect">
            <a:avLst/>
          </a:prstGeom>
        </p:spPr>
      </p:pic>
      <p:pic>
        <p:nvPicPr>
          <p:cNvPr id="7" name="Picture 6" descr="memory_256mb.jpg"/>
          <p:cNvPicPr>
            <a:picLocks noChangeAspect="1"/>
          </p:cNvPicPr>
          <p:nvPr/>
        </p:nvPicPr>
        <p:blipFill>
          <a:blip r:embed="rId4"/>
          <a:srcRect l="10000" t="26667" r="10000" b="16608"/>
          <a:stretch>
            <a:fillRect/>
          </a:stretch>
        </p:blipFill>
        <p:spPr>
          <a:xfrm>
            <a:off x="3886200" y="1542047"/>
            <a:ext cx="1828800" cy="972553"/>
          </a:xfrm>
          <a:prstGeom prst="rect">
            <a:avLst/>
          </a:prstGeom>
        </p:spPr>
      </p:pic>
      <p:pic>
        <p:nvPicPr>
          <p:cNvPr id="8" name="Picture 7" descr="seagate_hd_19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055590"/>
            <a:ext cx="2590800" cy="1287810"/>
          </a:xfrm>
          <a:prstGeom prst="rect">
            <a:avLst/>
          </a:prstGeom>
        </p:spPr>
      </p:pic>
      <p:pic>
        <p:nvPicPr>
          <p:cNvPr id="9" name="Picture 8" descr="wif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579437"/>
            <a:ext cx="2121387" cy="3001963"/>
          </a:xfrm>
          <a:prstGeom prst="rect">
            <a:avLst/>
          </a:prstGeom>
        </p:spPr>
      </p:pic>
      <p:pic>
        <p:nvPicPr>
          <p:cNvPr id="10" name="Picture 9" descr="iphone_3g.jpg"/>
          <p:cNvPicPr>
            <a:picLocks noChangeAspect="1"/>
          </p:cNvPicPr>
          <p:nvPr/>
        </p:nvPicPr>
        <p:blipFill>
          <a:blip r:embed="rId7"/>
          <a:srcRect l="2188" t="12887" r="62187" b="39175"/>
          <a:stretch>
            <a:fillRect/>
          </a:stretch>
        </p:blipFill>
        <p:spPr>
          <a:xfrm>
            <a:off x="6022959" y="2916224"/>
            <a:ext cx="1749441" cy="1427176"/>
          </a:xfrm>
          <a:prstGeom prst="rect">
            <a:avLst/>
          </a:prstGeom>
        </p:spPr>
      </p:pic>
      <p:pic>
        <p:nvPicPr>
          <p:cNvPr id="11" name="Picture 10" descr="battery.png"/>
          <p:cNvPicPr>
            <a:picLocks noChangeAspect="1"/>
          </p:cNvPicPr>
          <p:nvPr/>
        </p:nvPicPr>
        <p:blipFill>
          <a:blip r:embed="rId8"/>
          <a:srcRect l="12000" t="11000" r="12000" b="15500"/>
          <a:stretch>
            <a:fillRect/>
          </a:stretch>
        </p:blipFill>
        <p:spPr>
          <a:xfrm>
            <a:off x="9296400" y="1371600"/>
            <a:ext cx="1981200" cy="1277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5833130"/>
            <a:ext cx="225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b="1" dirty="0" smtClean="0"/>
              <a:t>12 years ago)</a:t>
            </a:r>
            <a:endParaRPr lang="en-US" sz="2800" dirty="0"/>
          </a:p>
        </p:txBody>
      </p:sp>
      <p:pic>
        <p:nvPicPr>
          <p:cNvPr id="16" name="Picture 15" descr="gollu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280" y="4419600"/>
            <a:ext cx="1569720" cy="24384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220200" y="2635249"/>
            <a:ext cx="1404286" cy="1677988"/>
            <a:chOff x="9296400" y="2635249"/>
            <a:chExt cx="1404286" cy="1677988"/>
          </a:xfrm>
        </p:grpSpPr>
        <p:grpSp>
          <p:nvGrpSpPr>
            <p:cNvPr id="12" name="Group 34"/>
            <p:cNvGrpSpPr/>
            <p:nvPr/>
          </p:nvGrpSpPr>
          <p:grpSpPr>
            <a:xfrm>
              <a:off x="9379131" y="2635249"/>
              <a:ext cx="1321555" cy="1677988"/>
              <a:chOff x="9379131" y="2635249"/>
              <a:chExt cx="1321555" cy="167798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241238" y="3016249"/>
                <a:ext cx="298938" cy="1295401"/>
              </a:xfrm>
              <a:prstGeom prst="rect">
                <a:avLst/>
              </a:prstGeom>
              <a:gradFill flip="none" rotWithShape="1">
                <a:gsLst>
                  <a:gs pos="0">
                    <a:srgbClr val="008000"/>
                  </a:gs>
                  <a:gs pos="77000">
                    <a:srgbClr val="FFFF00"/>
                  </a:gs>
                  <a:gs pos="96000">
                    <a:srgbClr val="FF0000"/>
                  </a:gs>
                  <a:gs pos="55000">
                    <a:srgbClr val="008000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0800000">
                <a:off x="10012638" y="4311649"/>
                <a:ext cx="685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9175232" y="3472655"/>
                <a:ext cx="1676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9936438" y="3092449"/>
                <a:ext cx="76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10014226" y="3092449"/>
                <a:ext cx="68421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379131" y="2875517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GB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165038" y="2635249"/>
                <a:ext cx="53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$$$</a:t>
                </a:r>
                <a:endParaRPr lang="en-US" dirty="0"/>
              </a:p>
            </p:txBody>
          </p:sp>
        </p:grpSp>
        <p:pic>
          <p:nvPicPr>
            <p:cNvPr id="24" name="Picture 23" descr="wireless_tower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96400" y="3429000"/>
              <a:ext cx="525164" cy="6170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94 0 " pathEditMode="relative" ptsTypes="AA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94 0 " pathEditMode="relative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94 0 " pathEditMode="relative" ptsTypes="AA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94 0 " pathEditMode="relative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94 0 " pathEditMode="relative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752E-6 -1.29226E-6 L -0.24154 0.0004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361E-6 3.92774E-6 L -0.20996 3.92774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error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error upon new measurement</a:t>
            </a:r>
            <a:endParaRPr lang="en-US" dirty="0" smtClean="0"/>
          </a:p>
          <a:p>
            <a:r>
              <a:rPr lang="en-US" dirty="0" smtClean="0"/>
              <a:t>Weighted sum over joint error distribution</a:t>
            </a:r>
            <a:endParaRPr lang="en-US" dirty="0" smtClean="0"/>
          </a:p>
          <a:p>
            <a:pPr lvl="1"/>
            <a:r>
              <a:rPr lang="en-US" dirty="0" smtClean="0"/>
              <a:t>For multiple networks:</a:t>
            </a:r>
            <a:endParaRPr lang="en-US" dirty="0" smtClean="0"/>
          </a:p>
          <a:p>
            <a:pPr lvl="2"/>
            <a:r>
              <a:rPr lang="en-US" sz="2200" dirty="0" smtClean="0"/>
              <a:t>Time: min </a:t>
            </a:r>
            <a:r>
              <a:rPr lang="en-US" sz="2200" dirty="0" smtClean="0"/>
              <a:t>across all networks</a:t>
            </a:r>
          </a:p>
          <a:p>
            <a:pPr lvl="2"/>
            <a:r>
              <a:rPr lang="en-US" sz="2200" dirty="0" smtClean="0"/>
              <a:t>Cost: sum acros</a:t>
            </a:r>
            <a:r>
              <a:rPr lang="en-US" sz="2200" dirty="0" smtClean="0"/>
              <a:t>s all networks</a:t>
            </a:r>
            <a:endParaRPr lang="en-US" sz="2200" dirty="0" smtClean="0"/>
          </a:p>
        </p:txBody>
      </p:sp>
      <p:sp>
        <p:nvSpPr>
          <p:cNvPr id="23" name="Multiply 22"/>
          <p:cNvSpPr/>
          <p:nvPr/>
        </p:nvSpPr>
        <p:spPr>
          <a:xfrm>
            <a:off x="7723600" y="544899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7439284" y="5739597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861689" y="57443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861689" y="55919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439285" y="5295889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7439284" y="544355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7439285" y="55919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8019742" y="5739597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7723600" y="529588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7723600" y="5148921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6316764" y="574432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7723600" y="574432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7723600" y="559665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8461075" y="5739597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38800" y="4071470"/>
            <a:ext cx="71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ε(B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70618" y="4038600"/>
            <a:ext cx="3157583" cy="189789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8379" y="5887266"/>
            <a:ext cx="3383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.5   .6   .7  .8   .9     1  1.1  1.2  1.3  1.4</a:t>
            </a:r>
            <a:endParaRPr lang="en-US" sz="1600" dirty="0"/>
          </a:p>
        </p:txBody>
      </p:sp>
      <p:sp>
        <p:nvSpPr>
          <p:cNvPr id="41" name="Multiply 40"/>
          <p:cNvSpPr/>
          <p:nvPr/>
        </p:nvSpPr>
        <p:spPr>
          <a:xfrm>
            <a:off x="1255323" y="57443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2120456" y="5739597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1553716" y="57443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1553716" y="55919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1553716" y="5444259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1553716" y="529659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2120457" y="559192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1255323" y="559192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2120456" y="544355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1553716" y="5148921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1255323" y="544425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2404772" y="574432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2120456" y="529588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1553716" y="5001252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4800" y="4071168"/>
            <a:ext cx="71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ε(B</a:t>
            </a:r>
            <a:r>
              <a:rPr lang="en-US" baseline="-25000" dirty="0" smtClean="0"/>
              <a:t>P1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6" name="Multiply 55"/>
          <p:cNvSpPr/>
          <p:nvPr/>
        </p:nvSpPr>
        <p:spPr>
          <a:xfrm>
            <a:off x="1844597" y="574905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599972" y="4038600"/>
            <a:ext cx="3157583" cy="189789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516878" y="5887266"/>
            <a:ext cx="3398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.5   .6   .7   .8   .9    1  1.1  1.2 1.3  1.4</a:t>
            </a:r>
            <a:endParaRPr lang="en-US" sz="1600" dirty="0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343400" y="4564559"/>
            <a:ext cx="1280256" cy="769441"/>
            <a:chOff x="5120544" y="1981200"/>
            <a:chExt cx="1280256" cy="769441"/>
          </a:xfrm>
        </p:grpSpPr>
        <p:sp>
          <p:nvSpPr>
            <p:cNvPr id="60" name="TextBox 59"/>
            <p:cNvSpPr txBox="1"/>
            <p:nvPr/>
          </p:nvSpPr>
          <p:spPr>
            <a:xfrm>
              <a:off x="5120544" y="1981200"/>
              <a:ext cx="12802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observed</a:t>
              </a:r>
            </a:p>
            <a:p>
              <a:pPr algn="ctr"/>
              <a:r>
                <a:rPr lang="en-US" sz="2200" dirty="0" smtClean="0"/>
                <a:t>predicted</a:t>
              </a:r>
              <a:endParaRPr lang="en-US" sz="22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166360" y="2386584"/>
              <a:ext cx="1161288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429000" y="4724400"/>
            <a:ext cx="968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error =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+ </a:t>
            </a:r>
            <a:r>
              <a:rPr lang="en-US" dirty="0" err="1" smtClean="0"/>
              <a:t>p</a:t>
            </a:r>
            <a:r>
              <a:rPr lang="en-US" dirty="0" err="1" smtClean="0"/>
              <a:t>(next</a:t>
            </a:r>
            <a:r>
              <a:rPr lang="en-US" dirty="0" smtClean="0"/>
              <a:t> value </a:t>
            </a:r>
            <a:r>
              <a:rPr lang="en-US" dirty="0" smtClean="0"/>
              <a:t>is in range)</a:t>
            </a:r>
            <a:endParaRPr lang="en-US" dirty="0" smtClean="0"/>
          </a:p>
          <a:p>
            <a:pPr lvl="1"/>
            <a:r>
              <a:rPr lang="en-US" dirty="0" smtClean="0"/>
              <a:t>Student’s-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b="1" dirty="0" smtClean="0"/>
              <a:t>prediction interval</a:t>
            </a:r>
            <a:endParaRPr lang="en-US" dirty="0" smtClean="0"/>
          </a:p>
          <a:p>
            <a:r>
              <a:rPr lang="en-US" dirty="0" smtClean="0"/>
              <a:t>Calculate bound on time savings of redundancy</a:t>
            </a:r>
            <a:endParaRPr lang="en-US" dirty="0"/>
          </a:p>
        </p:txBody>
      </p:sp>
      <p:grpSp>
        <p:nvGrpSpPr>
          <p:cNvPr id="6" name="Group 77"/>
          <p:cNvGrpSpPr/>
          <p:nvPr/>
        </p:nvGrpSpPr>
        <p:grpSpPr>
          <a:xfrm>
            <a:off x="1066800" y="3048000"/>
            <a:ext cx="2534864" cy="3340863"/>
            <a:chOff x="253552" y="3416256"/>
            <a:chExt cx="2534864" cy="3340863"/>
          </a:xfrm>
        </p:grpSpPr>
        <p:sp>
          <p:nvSpPr>
            <p:cNvPr id="4" name="Rectangle 3"/>
            <p:cNvSpPr/>
            <p:nvPr/>
          </p:nvSpPr>
          <p:spPr>
            <a:xfrm>
              <a:off x="827169" y="3771687"/>
              <a:ext cx="1939303" cy="25546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106" y="3771687"/>
              <a:ext cx="235063" cy="280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9876543210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1783" y="6387787"/>
              <a:ext cx="46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P1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4794" y="6387787"/>
              <a:ext cx="46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P2</a:t>
              </a:r>
              <a:endParaRPr lang="en-US" dirty="0"/>
            </a:p>
          </p:txBody>
        </p:sp>
        <p:grpSp>
          <p:nvGrpSpPr>
            <p:cNvPr id="7" name="Group 31"/>
            <p:cNvGrpSpPr/>
            <p:nvPr/>
          </p:nvGrpSpPr>
          <p:grpSpPr>
            <a:xfrm>
              <a:off x="1282815" y="4906575"/>
              <a:ext cx="165033" cy="759890"/>
              <a:chOff x="2613838" y="4191040"/>
              <a:chExt cx="165033" cy="75989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2316458" y="4570191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2615522" y="4947754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2613838" y="4192629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2659202" y="4543051"/>
                <a:ext cx="75989" cy="75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37"/>
            <p:cNvGrpSpPr/>
            <p:nvPr/>
          </p:nvGrpSpPr>
          <p:grpSpPr>
            <a:xfrm>
              <a:off x="2200415" y="3863638"/>
              <a:ext cx="121354" cy="1470937"/>
              <a:chOff x="4768836" y="4543051"/>
              <a:chExt cx="165033" cy="75989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4471456" y="4922202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>
                <a:off x="4770520" y="5299765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4768836" y="4544640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2223717" y="4574682"/>
              <a:ext cx="75990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615441" y="4740476"/>
              <a:ext cx="2076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Bandwidth (Mbps)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0589" y="3416256"/>
              <a:ext cx="1917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Network bandwidth</a:t>
              </a:r>
              <a:endParaRPr lang="en-US" sz="1600" dirty="0"/>
            </a:p>
          </p:txBody>
        </p:sp>
      </p:grpSp>
      <p:grpSp>
        <p:nvGrpSpPr>
          <p:cNvPr id="9" name="Group 82"/>
          <p:cNvGrpSpPr/>
          <p:nvPr/>
        </p:nvGrpSpPr>
        <p:grpSpPr>
          <a:xfrm>
            <a:off x="4467456" y="3076814"/>
            <a:ext cx="4600344" cy="3323986"/>
            <a:chOff x="3640319" y="3433133"/>
            <a:chExt cx="4600344" cy="3323986"/>
          </a:xfrm>
        </p:grpSpPr>
        <p:sp>
          <p:nvSpPr>
            <p:cNvPr id="40" name="Rectangle 39"/>
            <p:cNvSpPr/>
            <p:nvPr/>
          </p:nvSpPr>
          <p:spPr>
            <a:xfrm>
              <a:off x="4213936" y="3771687"/>
              <a:ext cx="1939303" cy="25546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78873" y="3771687"/>
              <a:ext cx="235063" cy="280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9876543210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28550" y="638778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1561" y="638778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grpSp>
          <p:nvGrpSpPr>
            <p:cNvPr id="10" name="Group 43"/>
            <p:cNvGrpSpPr/>
            <p:nvPr/>
          </p:nvGrpSpPr>
          <p:grpSpPr>
            <a:xfrm>
              <a:off x="4669582" y="4906575"/>
              <a:ext cx="165033" cy="759890"/>
              <a:chOff x="2613838" y="4191040"/>
              <a:chExt cx="165033" cy="75989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>
                <a:off x="2316458" y="4570191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2615522" y="4947754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2613838" y="4192629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659202" y="4543051"/>
                <a:ext cx="75989" cy="75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7"/>
            <p:cNvGrpSpPr/>
            <p:nvPr/>
          </p:nvGrpSpPr>
          <p:grpSpPr>
            <a:xfrm>
              <a:off x="5573475" y="5334575"/>
              <a:ext cx="101791" cy="584233"/>
              <a:chOff x="4768836" y="4543051"/>
              <a:chExt cx="165033" cy="75989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4471456" y="4922202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4770520" y="5299765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4768836" y="4544640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 rot="16200000">
              <a:off x="3057789" y="4874955"/>
              <a:ext cx="1503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 (seconds)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07782" y="3433133"/>
              <a:ext cx="1780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 to send 10Mb</a:t>
              </a:r>
              <a:endParaRPr lang="en-US" sz="16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586895" y="5574906"/>
              <a:ext cx="75990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624890" y="5347875"/>
              <a:ext cx="757864" cy="1588"/>
            </a:xfrm>
            <a:prstGeom prst="line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32931" y="5666465"/>
              <a:ext cx="1549823" cy="1588"/>
            </a:xfrm>
            <a:prstGeom prst="line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ight Brace 73"/>
            <p:cNvSpPr/>
            <p:nvPr/>
          </p:nvSpPr>
          <p:spPr>
            <a:xfrm>
              <a:off x="6415319" y="5355942"/>
              <a:ext cx="173680" cy="311039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96583" y="5328427"/>
              <a:ext cx="16440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Max time savings</a:t>
              </a:r>
            </a:p>
            <a:p>
              <a:r>
                <a:rPr lang="en-US" sz="1600" dirty="0" smtClean="0"/>
                <a:t>from redundancy</a:t>
              </a:r>
              <a:endParaRPr 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61092" y="3771687"/>
              <a:ext cx="19178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Predictor says: </a:t>
              </a:r>
            </a:p>
            <a:p>
              <a:r>
                <a:rPr lang="en-US" sz="1600" dirty="0" smtClean="0"/>
                <a:t>Use network 2</a:t>
              </a:r>
              <a:endParaRPr lang="en-US" sz="1600" dirty="0"/>
            </a:p>
          </p:txBody>
        </p:sp>
      </p:grp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bound on net gain of redundancy</a:t>
            </a:r>
          </a:p>
          <a:p>
            <a:pPr lvl="1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max(benefit</a:t>
            </a:r>
            <a:r>
              <a:rPr lang="en-US" dirty="0" smtClean="0"/>
              <a:t>) – </a:t>
            </a:r>
            <a:r>
              <a:rPr lang="en-US" dirty="0" err="1" smtClean="0"/>
              <a:t>min(cost</a:t>
            </a:r>
            <a:r>
              <a:rPr lang="en-US" dirty="0" smtClean="0"/>
              <a:t>) = </a:t>
            </a:r>
            <a:r>
              <a:rPr lang="en-US" dirty="0" err="1" smtClean="0"/>
              <a:t>max(net</a:t>
            </a:r>
            <a:r>
              <a:rPr lang="en-US" dirty="0" smtClean="0"/>
              <a:t> gain)</a:t>
            </a:r>
          </a:p>
          <a:p>
            <a:r>
              <a:rPr lang="en-US" dirty="0" smtClean="0"/>
              <a:t>Use redundancy if </a:t>
            </a:r>
            <a:r>
              <a:rPr lang="en-US" dirty="0" err="1" smtClean="0"/>
              <a:t>max(net</a:t>
            </a:r>
            <a:r>
              <a:rPr lang="en-US" dirty="0" smtClean="0"/>
              <a:t> gain) &gt; 0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066800" y="3048000"/>
            <a:ext cx="12647851" cy="3352800"/>
            <a:chOff x="1066800" y="3048000"/>
            <a:chExt cx="12647851" cy="3352800"/>
          </a:xfrm>
        </p:grpSpPr>
        <p:sp>
          <p:nvSpPr>
            <p:cNvPr id="71" name="TextBox 70"/>
            <p:cNvSpPr txBox="1"/>
            <p:nvPr/>
          </p:nvSpPr>
          <p:spPr>
            <a:xfrm>
              <a:off x="9866376" y="3076814"/>
              <a:ext cx="1939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Energy to send 10Mb</a:t>
              </a:r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873065" y="3415368"/>
              <a:ext cx="1939303" cy="25546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38002" y="3415368"/>
              <a:ext cx="235063" cy="280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  <a:p>
              <a:r>
                <a:rPr lang="en-US" sz="1600" dirty="0" smtClean="0"/>
                <a:t>4</a:t>
              </a:r>
            </a:p>
            <a:p>
              <a:r>
                <a:rPr lang="en-US" sz="1600" dirty="0" smtClean="0"/>
                <a:t>3</a:t>
              </a:r>
            </a:p>
            <a:p>
              <a:r>
                <a:rPr lang="en-US" sz="1600" dirty="0" smtClean="0"/>
                <a:t>2</a:t>
              </a:r>
            </a:p>
            <a:p>
              <a:r>
                <a:rPr lang="en-US" sz="1600" dirty="0" smtClean="0"/>
                <a:t>1</a:t>
              </a:r>
            </a:p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187679" y="60314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751620" y="60314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grpSp>
          <p:nvGrpSpPr>
            <p:cNvPr id="4" name="Group 43"/>
            <p:cNvGrpSpPr/>
            <p:nvPr/>
          </p:nvGrpSpPr>
          <p:grpSpPr>
            <a:xfrm>
              <a:off x="10328711" y="4550256"/>
              <a:ext cx="165033" cy="759890"/>
              <a:chOff x="2613838" y="4191040"/>
              <a:chExt cx="165033" cy="75989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5400000">
                <a:off x="2316458" y="4570191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2615522" y="4947754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>
                <a:off x="2613838" y="4192629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2659202" y="4543051"/>
                <a:ext cx="75989" cy="75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>
              <a:off x="10830969" y="4978256"/>
              <a:ext cx="101791" cy="584233"/>
              <a:chOff x="4768836" y="4543051"/>
              <a:chExt cx="165033" cy="75989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4471456" y="4922202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4770520" y="5299765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4768836" y="4544640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8716918" y="4518636"/>
              <a:ext cx="1503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Energy (J)</a:t>
              </a:r>
              <a:endParaRPr lang="en-US" sz="16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10844389" y="5218587"/>
              <a:ext cx="75990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281046" y="6029026"/>
              <a:ext cx="591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both</a:t>
              </a:r>
              <a:endParaRPr lang="en-US" dirty="0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11353143" y="3801360"/>
              <a:ext cx="100753" cy="1289705"/>
              <a:chOff x="4768836" y="4543051"/>
              <a:chExt cx="165033" cy="75989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5400000">
                <a:off x="4471456" y="4922202"/>
                <a:ext cx="75989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>
                <a:off x="4770520" y="5299765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4768836" y="4544640"/>
                <a:ext cx="16334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Oval 81"/>
            <p:cNvSpPr/>
            <p:nvPr/>
          </p:nvSpPr>
          <p:spPr>
            <a:xfrm>
              <a:off x="11366040" y="4411968"/>
              <a:ext cx="75990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796824" y="3377624"/>
              <a:ext cx="19178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Min energy </a:t>
              </a:r>
              <a:r>
                <a:rPr lang="en-US" sz="1600" dirty="0" err="1" smtClean="0"/>
                <a:t>w</a:t>
              </a:r>
              <a:r>
                <a:rPr lang="en-US" sz="1600" dirty="0" smtClean="0"/>
                <a:t>/</a:t>
              </a:r>
            </a:p>
            <a:p>
              <a:r>
                <a:rPr lang="en-US" sz="1600" dirty="0" smtClean="0"/>
                <a:t>redundancy</a:t>
              </a:r>
              <a:endParaRPr lang="en-US" sz="16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11170196" y="4219807"/>
              <a:ext cx="1149568" cy="582167"/>
            </a:xfrm>
            <a:prstGeom prst="line">
              <a:avLst/>
            </a:prstGeom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82"/>
            <p:cNvGrpSpPr/>
            <p:nvPr/>
          </p:nvGrpSpPr>
          <p:grpSpPr>
            <a:xfrm>
              <a:off x="4467456" y="3076814"/>
              <a:ext cx="4600344" cy="3323986"/>
              <a:chOff x="3640319" y="3433133"/>
              <a:chExt cx="4600344" cy="332398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213936" y="3771687"/>
                <a:ext cx="1939303" cy="25546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78873" y="3771687"/>
                <a:ext cx="235063" cy="2800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9876543210</a:t>
                </a:r>
                <a:endParaRPr lang="en-US" sz="16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528550" y="63877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61561" y="638778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grpSp>
            <p:nvGrpSpPr>
              <p:cNvPr id="57" name="Group 43"/>
              <p:cNvGrpSpPr/>
              <p:nvPr/>
            </p:nvGrpSpPr>
            <p:grpSpPr>
              <a:xfrm>
                <a:off x="4669582" y="4906575"/>
                <a:ext cx="165033" cy="759890"/>
                <a:chOff x="2613838" y="4191040"/>
                <a:chExt cx="165033" cy="75989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2316458" y="4570191"/>
                  <a:ext cx="7598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0800000">
                  <a:off x="2615522" y="4947754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0800000">
                  <a:off x="2613838" y="4192629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/>
                <p:cNvSpPr/>
                <p:nvPr/>
              </p:nvSpPr>
              <p:spPr>
                <a:xfrm>
                  <a:off x="2659202" y="4543051"/>
                  <a:ext cx="75989" cy="759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37"/>
              <p:cNvGrpSpPr/>
              <p:nvPr/>
            </p:nvGrpSpPr>
            <p:grpSpPr>
              <a:xfrm>
                <a:off x="5572059" y="5334575"/>
                <a:ext cx="101742" cy="584233"/>
                <a:chOff x="4768836" y="4543051"/>
                <a:chExt cx="165033" cy="75989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4471456" y="4922202"/>
                  <a:ext cx="7598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0800000">
                  <a:off x="4770520" y="5299765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>
                  <a:off x="4768836" y="4544640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/>
              <p:cNvSpPr txBox="1"/>
              <p:nvPr/>
            </p:nvSpPr>
            <p:spPr>
              <a:xfrm rot="16200000">
                <a:off x="3057789" y="4874955"/>
                <a:ext cx="1503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Time (seconds)</a:t>
                </a:r>
                <a:endParaRPr lang="en-US" sz="16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07782" y="3433133"/>
                <a:ext cx="1780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Time to send 10Mb</a:t>
                </a:r>
                <a:endParaRPr lang="en-US" sz="16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586895" y="5574906"/>
                <a:ext cx="75990" cy="731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5624890" y="5347875"/>
                <a:ext cx="757864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832931" y="5666465"/>
                <a:ext cx="1549823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ight Brace 73"/>
              <p:cNvSpPr/>
              <p:nvPr/>
            </p:nvSpPr>
            <p:spPr>
              <a:xfrm>
                <a:off x="6415319" y="5355942"/>
                <a:ext cx="173680" cy="311039"/>
              </a:xfrm>
              <a:prstGeom prst="rightBrac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6583" y="5328427"/>
                <a:ext cx="164408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Max time savings</a:t>
                </a:r>
              </a:p>
              <a:p>
                <a:r>
                  <a:rPr lang="en-US" sz="1600" dirty="0" smtClean="0"/>
                  <a:t>from redundancy</a:t>
                </a:r>
                <a:endParaRPr lang="en-US" sz="1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61092" y="3771687"/>
                <a:ext cx="191782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Predictor says: </a:t>
                </a:r>
              </a:p>
              <a:p>
                <a:r>
                  <a:rPr lang="en-US" sz="1600" dirty="0" smtClean="0"/>
                  <a:t>Use network 2</a:t>
                </a:r>
                <a:endParaRPr lang="en-US" sz="1600" dirty="0"/>
              </a:p>
            </p:txBody>
          </p:sp>
        </p:grpSp>
        <p:grpSp>
          <p:nvGrpSpPr>
            <p:cNvPr id="112" name="Group 77"/>
            <p:cNvGrpSpPr/>
            <p:nvPr/>
          </p:nvGrpSpPr>
          <p:grpSpPr>
            <a:xfrm>
              <a:off x="1066800" y="3048000"/>
              <a:ext cx="2534864" cy="3340863"/>
              <a:chOff x="253552" y="3416256"/>
              <a:chExt cx="2534864" cy="3340863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827169" y="3771687"/>
                <a:ext cx="1939303" cy="25546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92106" y="3771687"/>
                <a:ext cx="235063" cy="2800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9876543210</a:t>
                </a:r>
                <a:endParaRPr lang="en-US" sz="16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141783" y="6387787"/>
                <a:ext cx="467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r>
                  <a:rPr lang="en-US" baseline="-25000" dirty="0" smtClean="0"/>
                  <a:t>P1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2074794" y="6387787"/>
                <a:ext cx="467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r>
                  <a:rPr lang="en-US" baseline="-25000" dirty="0" smtClean="0"/>
                  <a:t>P2</a:t>
                </a:r>
                <a:endParaRPr lang="en-US" dirty="0"/>
              </a:p>
            </p:txBody>
          </p:sp>
          <p:grpSp>
            <p:nvGrpSpPr>
              <p:cNvPr id="117" name="Group 31"/>
              <p:cNvGrpSpPr/>
              <p:nvPr/>
            </p:nvGrpSpPr>
            <p:grpSpPr>
              <a:xfrm>
                <a:off x="1282815" y="4906575"/>
                <a:ext cx="165033" cy="759890"/>
                <a:chOff x="2613838" y="4191040"/>
                <a:chExt cx="165033" cy="75989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316458" y="4570191"/>
                  <a:ext cx="7598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0800000">
                  <a:off x="2615522" y="4947754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2613838" y="4192629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 127"/>
                <p:cNvSpPr/>
                <p:nvPr/>
              </p:nvSpPr>
              <p:spPr>
                <a:xfrm>
                  <a:off x="2659202" y="4543051"/>
                  <a:ext cx="75989" cy="759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37"/>
              <p:cNvGrpSpPr/>
              <p:nvPr/>
            </p:nvGrpSpPr>
            <p:grpSpPr>
              <a:xfrm>
                <a:off x="2201312" y="3863638"/>
                <a:ext cx="121385" cy="1470937"/>
                <a:chOff x="4768836" y="4543051"/>
                <a:chExt cx="165033" cy="759890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>
                  <a:off x="4471456" y="4922202"/>
                  <a:ext cx="7598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770520" y="5299765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0800000">
                  <a:off x="4768836" y="4544640"/>
                  <a:ext cx="16334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Oval 118"/>
              <p:cNvSpPr/>
              <p:nvPr/>
            </p:nvSpPr>
            <p:spPr>
              <a:xfrm>
                <a:off x="2223717" y="4574682"/>
                <a:ext cx="75990" cy="731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6200000">
                <a:off x="-615441" y="4740476"/>
                <a:ext cx="20765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Bandwidth (Mbps)</a:t>
                </a:r>
                <a:endParaRPr lang="en-US" sz="16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70589" y="3416256"/>
                <a:ext cx="19178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Network bandwidth</a:t>
                </a:r>
                <a:endParaRPr lang="en-US" sz="1600" dirty="0"/>
              </a:p>
            </p:txBody>
          </p:sp>
        </p:grpSp>
      </p:grpSp>
      <p:sp>
        <p:nvSpPr>
          <p:cNvPr id="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8086E-7 -1.06432E-7 L -0.44172 -1.06432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Given a </a:t>
            </a:r>
            <a:r>
              <a:rPr lang="en-US" i="1" dirty="0" smtClean="0">
                <a:solidFill>
                  <a:srgbClr val="0000FF"/>
                </a:solidFill>
              </a:rPr>
              <a:t>prior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belief about the world,</a:t>
            </a:r>
          </a:p>
          <a:p>
            <a:pPr lvl="1"/>
            <a:r>
              <a:rPr lang="en-US" dirty="0" smtClean="0"/>
              <a:t>and some new </a:t>
            </a:r>
            <a:r>
              <a:rPr lang="en-US" i="1" dirty="0" smtClean="0"/>
              <a:t>evidence</a:t>
            </a:r>
            <a:r>
              <a:rPr lang="en-US" dirty="0" smtClean="0"/>
              <a:t>,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update </a:t>
            </a:r>
            <a:r>
              <a:rPr lang="en-US" dirty="0" smtClean="0"/>
              <a:t>our beliefs to account for the evidence,</a:t>
            </a:r>
          </a:p>
          <a:p>
            <a:pPr lvl="2"/>
            <a:r>
              <a:rPr lang="en-US" dirty="0" smtClean="0"/>
              <a:t>AKA obtaining </a:t>
            </a:r>
            <a:r>
              <a:rPr lang="en-US" b="1" dirty="0" smtClean="0"/>
              <a:t>posterior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using the </a:t>
            </a:r>
            <a:r>
              <a:rPr lang="en-US" i="1" dirty="0" smtClean="0">
                <a:solidFill>
                  <a:srgbClr val="008000"/>
                </a:solidFill>
              </a:rPr>
              <a:t>likelihood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the evidence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 err="1" smtClean="0"/>
              <a:t>Bayes</a:t>
            </a:r>
            <a:r>
              <a:rPr lang="en-US" dirty="0" smtClean="0"/>
              <a:t>’ Theorem: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posterior</a:t>
            </a:r>
            <a:r>
              <a:rPr lang="en-US" dirty="0" smtClean="0"/>
              <a:t> =     </a:t>
            </a:r>
            <a:r>
              <a:rPr lang="en-US" dirty="0" smtClean="0">
                <a:solidFill>
                  <a:srgbClr val="008000"/>
                </a:solidFill>
              </a:rPr>
              <a:t>likelihood</a:t>
            </a:r>
            <a:r>
              <a:rPr lang="en-US" dirty="0" smtClean="0"/>
              <a:t> * </a:t>
            </a:r>
            <a:r>
              <a:rPr lang="en-US" dirty="0" smtClean="0">
                <a:solidFill>
                  <a:srgbClr val="0000FF"/>
                </a:solidFill>
              </a:rPr>
              <a:t>prior</a:t>
            </a:r>
          </a:p>
          <a:p>
            <a:pPr>
              <a:buNone/>
            </a:pPr>
            <a:r>
              <a:rPr lang="en-US" dirty="0" smtClean="0"/>
              <a:t>                                            </a:t>
            </a:r>
            <a:r>
              <a:rPr lang="en-US" dirty="0" err="1" smtClean="0"/>
              <a:t>p(evidence</a:t>
            </a:r>
            <a:r>
              <a:rPr lang="en-US" dirty="0" smtClean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5334000"/>
            <a:ext cx="28189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50665" y="5562600"/>
            <a:ext cx="613308" cy="148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2273" y="5667538"/>
            <a:ext cx="277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 factor;</a:t>
            </a:r>
          </a:p>
          <a:p>
            <a:r>
              <a:rPr lang="en-US" dirty="0" smtClean="0"/>
              <a:t>ensures posterior sums to 1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Example: “will it rain tomorrow?”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Prior:</a:t>
            </a:r>
            <a:r>
              <a:rPr lang="en-US" dirty="0" smtClean="0"/>
              <a:t> historical rain frequency</a:t>
            </a:r>
          </a:p>
          <a:p>
            <a:pPr lvl="1"/>
            <a:r>
              <a:rPr lang="en-US" dirty="0" smtClean="0"/>
              <a:t>Evidence: weather forecast (simple yes/no)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Posterior:</a:t>
            </a:r>
            <a:r>
              <a:rPr lang="en-US" dirty="0" smtClean="0">
                <a:solidFill>
                  <a:srgbClr val="000000"/>
                </a:solidFill>
              </a:rPr>
              <a:t> believed rain probability given forecast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Likelihood:</a:t>
            </a:r>
            <a:endParaRPr lang="en-US" dirty="0" smtClean="0"/>
          </a:p>
          <a:p>
            <a:pPr lvl="2"/>
            <a:r>
              <a:rPr lang="en-US" dirty="0" smtClean="0"/>
              <a:t>When it </a:t>
            </a:r>
            <a:r>
              <a:rPr lang="en-US" i="1" dirty="0" smtClean="0"/>
              <a:t>will</a:t>
            </a:r>
            <a:r>
              <a:rPr lang="en-US" dirty="0" smtClean="0"/>
              <a:t> rain, how often has the forecast agreed?</a:t>
            </a:r>
          </a:p>
          <a:p>
            <a:pPr lvl="2"/>
            <a:r>
              <a:rPr lang="en-US" dirty="0" smtClean="0"/>
              <a:t>When it </a:t>
            </a:r>
            <a:r>
              <a:rPr lang="en-US" i="1" dirty="0" smtClean="0"/>
              <a:t>won’t</a:t>
            </a:r>
            <a:r>
              <a:rPr lang="en-US" dirty="0" smtClean="0"/>
              <a:t> rain, how often has the forecast agreed?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 err="1" smtClean="0"/>
              <a:t>Bayes</a:t>
            </a:r>
            <a:r>
              <a:rPr lang="en-US" dirty="0" smtClean="0"/>
              <a:t>’ Theorem: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posterior</a:t>
            </a:r>
            <a:r>
              <a:rPr lang="en-US" dirty="0" smtClean="0"/>
              <a:t> =     </a:t>
            </a:r>
            <a:r>
              <a:rPr lang="en-US" dirty="0" smtClean="0">
                <a:solidFill>
                  <a:srgbClr val="008000"/>
                </a:solidFill>
              </a:rPr>
              <a:t>likelihood</a:t>
            </a:r>
            <a:r>
              <a:rPr lang="en-US" dirty="0" smtClean="0"/>
              <a:t> * </a:t>
            </a:r>
            <a:r>
              <a:rPr lang="en-US" dirty="0" smtClean="0">
                <a:solidFill>
                  <a:srgbClr val="0000FF"/>
                </a:solidFill>
              </a:rPr>
              <a:t>prior</a:t>
            </a:r>
          </a:p>
          <a:p>
            <a:pPr>
              <a:buNone/>
            </a:pPr>
            <a:r>
              <a:rPr lang="en-US" dirty="0" smtClean="0"/>
              <a:t>                                            </a:t>
            </a:r>
            <a:r>
              <a:rPr lang="en-US" dirty="0" err="1" smtClean="0"/>
              <a:t>p(evidence</a:t>
            </a:r>
            <a:r>
              <a:rPr lang="en-US" dirty="0" smtClean="0"/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5334000"/>
            <a:ext cx="28189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50665" y="5562600"/>
            <a:ext cx="613308" cy="148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02273" y="5667538"/>
            <a:ext cx="277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 factor;</a:t>
            </a:r>
          </a:p>
          <a:p>
            <a:r>
              <a:rPr lang="en-US" dirty="0" smtClean="0"/>
              <a:t>ensures posterior sums to 1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Applied to Intentional Networking: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Prior:</a:t>
            </a:r>
            <a:r>
              <a:rPr lang="en-US" dirty="0" smtClean="0">
                <a:solidFill>
                  <a:srgbClr val="000000"/>
                </a:solidFill>
              </a:rPr>
              <a:t> bandwidth measurements</a:t>
            </a:r>
          </a:p>
          <a:p>
            <a:pPr lvl="1"/>
            <a:r>
              <a:rPr lang="en-US" dirty="0" smtClean="0"/>
              <a:t>Evidence: bandwidth prediction + implied decision</a:t>
            </a:r>
          </a:p>
          <a:p>
            <a:pPr lvl="1"/>
            <a:r>
              <a:rPr lang="en-US" b="1" dirty="0" smtClean="0"/>
              <a:t>Posterior:</a:t>
            </a:r>
            <a:r>
              <a:rPr lang="en-US" dirty="0" smtClean="0"/>
              <a:t> new belief about bandwidths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Likelihood:</a:t>
            </a:r>
            <a:endParaRPr lang="en-US" dirty="0" smtClean="0"/>
          </a:p>
          <a:p>
            <a:pPr lvl="2"/>
            <a:r>
              <a:rPr lang="en-US" dirty="0" smtClean="0"/>
              <a:t>When network 1 wins, how often has the prediction agreed?</a:t>
            </a:r>
          </a:p>
          <a:p>
            <a:pPr lvl="2"/>
            <a:r>
              <a:rPr lang="en-US" dirty="0" smtClean="0"/>
              <a:t>When network 2 wins, how often has the prediction agreed?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 err="1" smtClean="0"/>
              <a:t>Bayes</a:t>
            </a:r>
            <a:r>
              <a:rPr lang="en-US" dirty="0" smtClean="0"/>
              <a:t>’ Theorem: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posterior</a:t>
            </a:r>
            <a:r>
              <a:rPr lang="en-US" dirty="0" smtClean="0"/>
              <a:t> =     </a:t>
            </a:r>
            <a:r>
              <a:rPr lang="en-US" dirty="0" smtClean="0">
                <a:solidFill>
                  <a:srgbClr val="008000"/>
                </a:solidFill>
              </a:rPr>
              <a:t>likelihood</a:t>
            </a:r>
            <a:r>
              <a:rPr lang="en-US" dirty="0" smtClean="0"/>
              <a:t> * </a:t>
            </a:r>
            <a:r>
              <a:rPr lang="en-US" dirty="0" smtClean="0">
                <a:solidFill>
                  <a:srgbClr val="0000FF"/>
                </a:solidFill>
              </a:rPr>
              <a:t>prior</a:t>
            </a:r>
          </a:p>
          <a:p>
            <a:pPr>
              <a:buNone/>
            </a:pPr>
            <a:r>
              <a:rPr lang="en-US" dirty="0" smtClean="0"/>
              <a:t>                                            </a:t>
            </a:r>
            <a:r>
              <a:rPr lang="en-US" dirty="0" err="1" smtClean="0"/>
              <a:t>p(evidence</a:t>
            </a:r>
            <a:r>
              <a:rPr lang="en-US" dirty="0" smtClean="0"/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5334000"/>
            <a:ext cx="2818925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50665" y="5562600"/>
            <a:ext cx="613308" cy="148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2273" y="5667538"/>
            <a:ext cx="277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 factor;</a:t>
            </a:r>
          </a:p>
          <a:p>
            <a:r>
              <a:rPr lang="en-US" dirty="0" smtClean="0"/>
              <a:t>ensures posterior sums to 1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methods: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error tracking</a:t>
            </a:r>
          </a:p>
          <a:p>
            <a:pPr lvl="1"/>
            <a:r>
              <a:rPr lang="en-US" dirty="0" smtClean="0"/>
              <a:t>Captures error distribution accurately</a:t>
            </a:r>
          </a:p>
          <a:p>
            <a:pPr lvl="1"/>
            <a:r>
              <a:rPr lang="en-US" dirty="0" smtClean="0"/>
              <a:t>Computationally intensive</a:t>
            </a:r>
          </a:p>
          <a:p>
            <a:r>
              <a:rPr lang="en-US" dirty="0" smtClean="0"/>
              <a:t>Error bounds</a:t>
            </a:r>
          </a:p>
          <a:p>
            <a:pPr lvl="1"/>
            <a:r>
              <a:rPr lang="en-US" dirty="0" smtClean="0"/>
              <a:t>Computationally cheap</a:t>
            </a:r>
          </a:p>
          <a:p>
            <a:pPr lvl="1"/>
            <a:r>
              <a:rPr lang="en-US" dirty="0" smtClean="0"/>
              <a:t>Prone to overestimating uncertainty</a:t>
            </a:r>
          </a:p>
          <a:p>
            <a:r>
              <a:rPr lang="en-US" dirty="0" smtClean="0"/>
              <a:t>Bayesian</a:t>
            </a:r>
          </a:p>
          <a:p>
            <a:pPr lvl="1"/>
            <a:r>
              <a:rPr lang="en-US" dirty="0" smtClean="0"/>
              <a:t>Computationally </a:t>
            </a:r>
            <a:r>
              <a:rPr lang="en-US" dirty="0" err="1" smtClean="0"/>
              <a:t>cheap(er</a:t>
            </a:r>
            <a:r>
              <a:rPr lang="en-US" dirty="0" smtClean="0"/>
              <a:t> than </a:t>
            </a:r>
            <a:r>
              <a:rPr lang="en-US" dirty="0" smtClean="0"/>
              <a:t>brute-force)</a:t>
            </a:r>
            <a:endParaRPr lang="en-US" dirty="0" smtClean="0"/>
          </a:p>
          <a:p>
            <a:pPr lvl="1"/>
            <a:r>
              <a:rPr lang="en-US" dirty="0" smtClean="0"/>
              <a:t>Appears more reliant on history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Reevaluation: conditional 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143000" y="1676400"/>
            <a:ext cx="5791200" cy="2514600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man_silhouette_nex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70" y="4114800"/>
            <a:ext cx="417030" cy="1264123"/>
          </a:xfrm>
          <a:prstGeom prst="rect">
            <a:avLst/>
          </a:prstGeom>
        </p:spPr>
      </p:pic>
      <p:pic>
        <p:nvPicPr>
          <p:cNvPr id="15" name="Picture 14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2362200" y="2184399"/>
            <a:ext cx="1257906" cy="1320801"/>
          </a:xfrm>
          <a:prstGeom prst="rect">
            <a:avLst/>
          </a:prstGeom>
        </p:spPr>
      </p:pic>
      <p:pic>
        <p:nvPicPr>
          <p:cNvPr id="16" name="Picture 15" descr="server.png"/>
          <p:cNvPicPr>
            <a:picLocks noChangeAspect="1"/>
          </p:cNvPicPr>
          <p:nvPr/>
        </p:nvPicPr>
        <p:blipFill>
          <a:blip r:embed="rId4"/>
          <a:srcRect l="11783" t="22222" r="9661" b="19444"/>
          <a:stretch>
            <a:fillRect/>
          </a:stretch>
        </p:blipFill>
        <p:spPr>
          <a:xfrm>
            <a:off x="4761894" y="2184399"/>
            <a:ext cx="1257906" cy="13208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5562601" y="3733799"/>
            <a:ext cx="838200" cy="381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/>
        </p:nvGraphicFramePr>
        <p:xfrm>
          <a:off x="7162800" y="762000"/>
          <a:ext cx="3429000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3276600" y="3505200"/>
            <a:ext cx="2743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22010" y="4992469"/>
            <a:ext cx="1457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Decision</a:t>
            </a:r>
          </a:p>
          <a:p>
            <a:pPr algn="r"/>
            <a:endParaRPr lang="en-US" sz="1000" dirty="0" smtClean="0"/>
          </a:p>
          <a:p>
            <a:pPr algn="r"/>
            <a:r>
              <a:rPr lang="en-US" dirty="0" smtClean="0"/>
              <a:t>Elapsed 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4992469"/>
            <a:ext cx="12109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server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87300" y="4992469"/>
            <a:ext cx="29038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servers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3999" y="5421868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               10                                                    …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599404" y="5378130"/>
            <a:ext cx="152401" cy="158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10305" y="5378131"/>
            <a:ext cx="152401" cy="158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trace replay, energy &amp; data measurement</a:t>
            </a:r>
          </a:p>
          <a:p>
            <a:pPr lvl="1"/>
            <a:r>
              <a:rPr lang="en-US" dirty="0" smtClean="0"/>
              <a:t>Same as IMP</a:t>
            </a:r>
          </a:p>
          <a:p>
            <a:r>
              <a:rPr lang="en-US" dirty="0" smtClean="0"/>
              <a:t>Metric: weighted cost function</a:t>
            </a:r>
          </a:p>
          <a:p>
            <a:pPr lvl="1"/>
            <a:r>
              <a:rPr lang="en-US" dirty="0" smtClean="0"/>
              <a:t>time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energy</a:t>
            </a:r>
            <a:r>
              <a:rPr lang="en-US" dirty="0" smtClean="0"/>
              <a:t> * energy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data</a:t>
            </a:r>
            <a:r>
              <a:rPr lang="en-US" dirty="0" smtClean="0"/>
              <a:t> *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3810000"/>
          <a:ext cx="64769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/>
                <a:gridCol w="1066800"/>
                <a:gridCol w="10668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energy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per 1 second</a:t>
                      </a:r>
                      <a:r>
                        <a:rPr lang="en-US" baseline="0" dirty="0" smtClean="0"/>
                        <a:t> delay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r>
                        <a:rPr lang="en-US" baseline="0" dirty="0" smtClean="0"/>
                        <a:t> life reduction under average use (normally 20 hours)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IntNW</a:t>
            </a:r>
            <a:r>
              <a:rPr lang="en-US" dirty="0" smtClean="0"/>
              <a:t>, walking 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55880" y="4083147"/>
            <a:ext cx="22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</a:t>
            </a:r>
            <a:r>
              <a:rPr lang="en-US" dirty="0" smtClean="0"/>
              <a:t>cost (norm.)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514599" y="1447800"/>
            <a:ext cx="3733801" cy="1143212"/>
            <a:chOff x="2514599" y="1447800"/>
            <a:chExt cx="3733801" cy="11432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599" y="1447800"/>
              <a:ext cx="1793358" cy="1117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498600"/>
              <a:ext cx="1600200" cy="1092412"/>
            </a:xfrm>
            <a:prstGeom prst="rect">
              <a:avLst/>
            </a:prstGeom>
          </p:spPr>
        </p:pic>
      </p:grpSp>
      <p:graphicFrame>
        <p:nvGraphicFramePr>
          <p:cNvPr id="11" name="Chart 10"/>
          <p:cNvGraphicFramePr/>
          <p:nvPr/>
        </p:nvGraphicFramePr>
        <p:xfrm>
          <a:off x="457200" y="2591011"/>
          <a:ext cx="8559800" cy="353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354584" y="3352800"/>
            <a:ext cx="769616" cy="1101315"/>
            <a:chOff x="2354584" y="3352800"/>
            <a:chExt cx="769616" cy="1101315"/>
          </a:xfrm>
        </p:grpSpPr>
        <p:sp>
          <p:nvSpPr>
            <p:cNvPr id="14" name="Right Brace 13"/>
            <p:cNvSpPr/>
            <p:nvPr/>
          </p:nvSpPr>
          <p:spPr>
            <a:xfrm>
              <a:off x="2354584" y="3352800"/>
              <a:ext cx="366942" cy="1101315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1526" y="3733800"/>
              <a:ext cx="40267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2x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4558" y="4103132"/>
            <a:ext cx="920842" cy="369332"/>
            <a:chOff x="228600" y="4103132"/>
            <a:chExt cx="920842" cy="369332"/>
          </a:xfrm>
        </p:grpSpPr>
        <p:sp>
          <p:nvSpPr>
            <p:cNvPr id="19" name="Right Brace 18"/>
            <p:cNvSpPr/>
            <p:nvPr/>
          </p:nvSpPr>
          <p:spPr>
            <a:xfrm flipH="1">
              <a:off x="838200" y="4131738"/>
              <a:ext cx="311242" cy="322377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" y="4103132"/>
              <a:ext cx="58366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24%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95600" y="2819400"/>
            <a:ext cx="5334000" cy="457201"/>
            <a:chOff x="2895600" y="2819400"/>
            <a:chExt cx="5334000" cy="457201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95600" y="2819400"/>
              <a:ext cx="5334000" cy="1588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38600" y="2907269"/>
              <a:ext cx="3276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Low-resource strategies improve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81600" y="5301734"/>
            <a:ext cx="35433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Meatballs </a:t>
            </a:r>
            <a:r>
              <a:rPr lang="en-US" dirty="0" smtClean="0"/>
              <a:t>matches the best strategy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553200" y="3048000"/>
            <a:ext cx="2463800" cy="1425256"/>
            <a:chOff x="6553200" y="3048000"/>
            <a:chExt cx="2463800" cy="1425256"/>
          </a:xfrm>
        </p:grpSpPr>
        <p:sp>
          <p:nvSpPr>
            <p:cNvPr id="29" name="TextBox 28"/>
            <p:cNvSpPr txBox="1"/>
            <p:nvPr/>
          </p:nvSpPr>
          <p:spPr>
            <a:xfrm>
              <a:off x="7531100" y="3048000"/>
              <a:ext cx="148590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Error bounds</a:t>
              </a:r>
            </a:p>
            <a:p>
              <a:pPr algn="ctr"/>
              <a:r>
                <a:rPr lang="en-US" dirty="0" smtClean="0"/>
                <a:t>leans towards</a:t>
              </a:r>
            </a:p>
            <a:p>
              <a:pPr algn="ctr"/>
              <a:r>
                <a:rPr lang="en-US" dirty="0" smtClean="0"/>
                <a:t>redundancy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6553200" y="3733799"/>
              <a:ext cx="977900" cy="542331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7978638" y="4222293"/>
              <a:ext cx="501925" cy="1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066800" y="1443038"/>
            <a:ext cx="3158515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19200" y="1778913"/>
            <a:ext cx="979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Simple</a:t>
            </a:r>
            <a:endParaRPr lang="en-US" sz="2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1778913"/>
            <a:ext cx="1349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Meatballs</a:t>
            </a:r>
            <a:endParaRPr lang="en-US" sz="2200" b="1" dirty="0"/>
          </a:p>
        </p:txBody>
      </p:sp>
      <p:sp>
        <p:nvSpPr>
          <p:cNvPr id="46" name="Rectangle 45"/>
          <p:cNvSpPr/>
          <p:nvPr/>
        </p:nvSpPr>
        <p:spPr>
          <a:xfrm>
            <a:off x="4648200" y="1443038"/>
            <a:ext cx="3254548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cale_of_injust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4209" y="1711452"/>
            <a:ext cx="7575391" cy="407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attention vs. energy/data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8600" y="579437"/>
            <a:ext cx="6617187" cy="3763963"/>
            <a:chOff x="240813" y="579437"/>
            <a:chExt cx="6617187" cy="3763963"/>
          </a:xfrm>
        </p:grpSpPr>
        <p:pic>
          <p:nvPicPr>
            <p:cNvPr id="6" name="Picture 5" descr="pentium_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13" y="1752600"/>
              <a:ext cx="1981200" cy="1981200"/>
            </a:xfrm>
            <a:prstGeom prst="rect">
              <a:avLst/>
            </a:prstGeom>
          </p:spPr>
        </p:pic>
        <p:pic>
          <p:nvPicPr>
            <p:cNvPr id="7" name="Picture 6" descr="memory_256mb.jpg"/>
            <p:cNvPicPr>
              <a:picLocks noChangeAspect="1"/>
            </p:cNvPicPr>
            <p:nvPr/>
          </p:nvPicPr>
          <p:blipFill>
            <a:blip r:embed="rId5"/>
            <a:srcRect l="10000" t="26667" r="10000" b="16608"/>
            <a:stretch>
              <a:fillRect/>
            </a:stretch>
          </p:blipFill>
          <p:spPr>
            <a:xfrm>
              <a:off x="2755413" y="1542047"/>
              <a:ext cx="1828800" cy="972553"/>
            </a:xfrm>
            <a:prstGeom prst="rect">
              <a:avLst/>
            </a:prstGeom>
          </p:spPr>
        </p:pic>
        <p:pic>
          <p:nvPicPr>
            <p:cNvPr id="8" name="Picture 7" descr="seagate_hd_199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4413" y="3055590"/>
              <a:ext cx="2590800" cy="1287810"/>
            </a:xfrm>
            <a:prstGeom prst="rect">
              <a:avLst/>
            </a:prstGeom>
          </p:spPr>
        </p:pic>
        <p:pic>
          <p:nvPicPr>
            <p:cNvPr id="9" name="Picture 8" descr="wifi_ic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6613" y="579437"/>
              <a:ext cx="2121387" cy="3001963"/>
            </a:xfrm>
            <a:prstGeom prst="rect">
              <a:avLst/>
            </a:prstGeom>
          </p:spPr>
        </p:pic>
        <p:pic>
          <p:nvPicPr>
            <p:cNvPr id="10" name="Picture 9" descr="iphone_3g.jpg"/>
            <p:cNvPicPr>
              <a:picLocks noChangeAspect="1"/>
            </p:cNvPicPr>
            <p:nvPr/>
          </p:nvPicPr>
          <p:blipFill>
            <a:blip r:embed="rId8"/>
            <a:srcRect l="2188" t="12887" r="62187" b="39175"/>
            <a:stretch>
              <a:fillRect/>
            </a:stretch>
          </p:blipFill>
          <p:spPr>
            <a:xfrm>
              <a:off x="4892172" y="2916224"/>
              <a:ext cx="1749441" cy="1427176"/>
            </a:xfrm>
            <a:prstGeom prst="rect">
              <a:avLst/>
            </a:prstGeom>
          </p:spPr>
        </p:pic>
      </p:grpSp>
      <p:pic>
        <p:nvPicPr>
          <p:cNvPr id="20" name="Picture 19" descr="user_attenti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325" y="-2133600"/>
            <a:ext cx="2733675" cy="20574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086600" y="1371600"/>
            <a:ext cx="1981200" cy="2930716"/>
            <a:chOff x="7086600" y="1371600"/>
            <a:chExt cx="1981200" cy="2930716"/>
          </a:xfrm>
        </p:grpSpPr>
        <p:grpSp>
          <p:nvGrpSpPr>
            <p:cNvPr id="30" name="Group 29"/>
            <p:cNvGrpSpPr/>
            <p:nvPr/>
          </p:nvGrpSpPr>
          <p:grpSpPr>
            <a:xfrm>
              <a:off x="7086600" y="1371600"/>
              <a:ext cx="1981200" cy="2930716"/>
              <a:chOff x="7086600" y="1371600"/>
              <a:chExt cx="1981200" cy="2930716"/>
            </a:xfrm>
          </p:grpSpPr>
          <p:pic>
            <p:nvPicPr>
              <p:cNvPr id="11" name="Picture 10" descr="battery.png"/>
              <p:cNvPicPr>
                <a:picLocks noChangeAspect="1"/>
              </p:cNvPicPr>
              <p:nvPr/>
            </p:nvPicPr>
            <p:blipFill>
              <a:blip r:embed="rId10"/>
              <a:srcRect l="12000" t="11000" r="12000" b="15500"/>
              <a:stretch>
                <a:fillRect/>
              </a:stretch>
            </p:blipFill>
            <p:spPr>
              <a:xfrm>
                <a:off x="7086600" y="1371600"/>
                <a:ext cx="1981200" cy="1277353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7397496" y="2624328"/>
                <a:ext cx="1321555" cy="1677988"/>
                <a:chOff x="9379131" y="2635249"/>
                <a:chExt cx="1321555" cy="1677988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0241238" y="3016249"/>
                  <a:ext cx="298938" cy="12954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77000">
                      <a:srgbClr val="FFFF00"/>
                    </a:gs>
                    <a:gs pos="96000">
                      <a:srgbClr val="FF0000"/>
                    </a:gs>
                    <a:gs pos="55000">
                      <a:srgbClr val="008000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rot="10800000">
                  <a:off x="10012638" y="4311649"/>
                  <a:ext cx="6858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9175232" y="3472655"/>
                  <a:ext cx="1676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9936438" y="3092449"/>
                  <a:ext cx="76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10014226" y="3092449"/>
                  <a:ext cx="684212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9379131" y="2875517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 GB</a:t>
                  </a:r>
                  <a:endParaRPr lang="en-US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165038" y="2635249"/>
                  <a:ext cx="535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$$$</a:t>
                  </a:r>
                  <a:endParaRPr lang="en-US" dirty="0"/>
                </a:p>
              </p:txBody>
            </p:sp>
          </p:grpSp>
        </p:grpSp>
        <p:pic>
          <p:nvPicPr>
            <p:cNvPr id="32" name="Picture 31" descr="wireless_tower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3425266"/>
              <a:ext cx="525164" cy="6170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495E-6 3.07158E-6 L -1.44495E-6 0.570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214E-6 9.23326E-6 L -0.16672 9.23326E-6 " pathEditMode="relative" ptsTypes="AA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886E-6 0.57041 L -3.38886E-6 0.7948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PocketSphinx</a:t>
            </a:r>
            <a:r>
              <a:rPr lang="en-US" dirty="0" smtClean="0"/>
              <a:t>, server 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2286000" y="1490472"/>
            <a:ext cx="3962400" cy="1100540"/>
            <a:chOff x="2286000" y="1490472"/>
            <a:chExt cx="3962400" cy="11005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498600"/>
              <a:ext cx="1600200" cy="10924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1490472"/>
              <a:ext cx="2131224" cy="1095068"/>
            </a:xfrm>
            <a:prstGeom prst="rect">
              <a:avLst/>
            </a:prstGeom>
          </p:spPr>
        </p:pic>
      </p:grpSp>
      <p:graphicFrame>
        <p:nvGraphicFramePr>
          <p:cNvPr id="13" name="Chart 12"/>
          <p:cNvGraphicFramePr/>
          <p:nvPr/>
        </p:nvGraphicFramePr>
        <p:xfrm>
          <a:off x="457200" y="2438400"/>
          <a:ext cx="845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21"/>
          <p:cNvGrpSpPr/>
          <p:nvPr/>
        </p:nvGrpSpPr>
        <p:grpSpPr>
          <a:xfrm>
            <a:off x="374558" y="3581400"/>
            <a:ext cx="920842" cy="474777"/>
            <a:chOff x="278863" y="3581400"/>
            <a:chExt cx="920842" cy="474777"/>
          </a:xfrm>
        </p:grpSpPr>
        <p:sp>
          <p:nvSpPr>
            <p:cNvPr id="14" name="Right Brace 13"/>
            <p:cNvSpPr/>
            <p:nvPr/>
          </p:nvSpPr>
          <p:spPr>
            <a:xfrm flipH="1">
              <a:off x="888463" y="3581400"/>
              <a:ext cx="311242" cy="474777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863" y="3657600"/>
              <a:ext cx="58366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23</a:t>
              </a:r>
              <a:r>
                <a:rPr lang="en-US" dirty="0" smtClean="0"/>
                <a:t>%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0" y="5068669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Meatballs </a:t>
            </a:r>
            <a:r>
              <a:rPr lang="en-US" dirty="0" smtClean="0"/>
              <a:t>matches the best strategy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90600" y="1443038"/>
            <a:ext cx="3505200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200" y="1778913"/>
            <a:ext cx="979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Simple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1778913"/>
            <a:ext cx="1349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Meatballs</a:t>
            </a:r>
            <a:endParaRPr lang="en-US" sz="2200" b="1" dirty="0"/>
          </a:p>
        </p:txBody>
      </p:sp>
      <p:sp>
        <p:nvSpPr>
          <p:cNvPr id="26" name="Rectangle 25"/>
          <p:cNvSpPr/>
          <p:nvPr/>
        </p:nvSpPr>
        <p:spPr>
          <a:xfrm>
            <a:off x="4648200" y="1443038"/>
            <a:ext cx="3254548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31100" y="2384744"/>
            <a:ext cx="14859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Error bounds</a:t>
            </a:r>
          </a:p>
          <a:p>
            <a:pPr algn="ctr"/>
            <a:r>
              <a:rPr lang="en-US" dirty="0" smtClean="0"/>
              <a:t>leans towards</a:t>
            </a:r>
          </a:p>
          <a:p>
            <a:pPr algn="ctr"/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880" y="4083147"/>
            <a:ext cx="22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</a:t>
            </a:r>
            <a:r>
              <a:rPr lang="en-US" dirty="0" smtClean="0"/>
              <a:t>cost (norm.)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Meatballs: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Uncertainty</a:t>
            </a:r>
            <a:r>
              <a:rPr lang="en-US" dirty="0" smtClean="0"/>
              <a:t> in predictions causes user-visible delay</a:t>
            </a:r>
          </a:p>
          <a:p>
            <a:pPr lvl="1"/>
            <a:r>
              <a:rPr lang="en-US" dirty="0" smtClean="0"/>
              <a:t>Impact of uncertainty is significant</a:t>
            </a:r>
          </a:p>
          <a:p>
            <a:pPr lvl="1"/>
            <a:r>
              <a:rPr lang="en-US" dirty="0" smtClean="0"/>
              <a:t>Considering uncertainty can improve performance</a:t>
            </a:r>
          </a:p>
          <a:p>
            <a:r>
              <a:rPr lang="en-US" dirty="0" smtClean="0"/>
              <a:t>Library can help applications consider uncertainty</a:t>
            </a:r>
          </a:p>
          <a:p>
            <a:pPr lvl="1"/>
            <a:r>
              <a:rPr lang="en-US" dirty="0" smtClean="0"/>
              <a:t>Small amount of information from application</a:t>
            </a:r>
          </a:p>
          <a:p>
            <a:pPr lvl="1"/>
            <a:r>
              <a:rPr lang="en-US" dirty="0" smtClean="0"/>
              <a:t>Library hides complex decision process</a:t>
            </a:r>
          </a:p>
          <a:p>
            <a:pPr lvl="1"/>
            <a:r>
              <a:rPr lang="en-US" dirty="0" smtClean="0"/>
              <a:t>Redundant operation </a:t>
            </a:r>
            <a:r>
              <a:rPr lang="en-US" dirty="0" smtClean="0"/>
              <a:t>mitigates uncertainty’s impact</a:t>
            </a:r>
          </a:p>
          <a:p>
            <a:pPr lvl="1"/>
            <a:r>
              <a:rPr lang="en-US" dirty="0" smtClean="0"/>
              <a:t>Sufficient resources are commonly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Spend resources to purchase delay reduction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Human attention</a:t>
            </a:r>
            <a:r>
              <a:rPr lang="en-US" dirty="0" smtClean="0"/>
              <a:t> is the most precious resource</a:t>
            </a:r>
            <a:endParaRPr lang="en-US" b="1" dirty="0" smtClean="0"/>
          </a:p>
          <a:p>
            <a:r>
              <a:rPr lang="en-US" dirty="0" smtClean="0"/>
              <a:t>Tradeoffs between performance, energy, cellular data</a:t>
            </a:r>
          </a:p>
          <a:p>
            <a:pPr lvl="1"/>
            <a:r>
              <a:rPr lang="en-US" dirty="0" smtClean="0"/>
              <a:t>Difficult for applications to get right</a:t>
            </a:r>
          </a:p>
          <a:p>
            <a:pPr lvl="1"/>
            <a:r>
              <a:rPr lang="en-US" dirty="0" smtClean="0"/>
              <a:t>Necessitates system support – proper </a:t>
            </a:r>
            <a:r>
              <a:rPr lang="en-US" i="1" dirty="0" smtClean="0"/>
              <a:t>abstractions</a:t>
            </a:r>
          </a:p>
          <a:p>
            <a:r>
              <a:rPr lang="en-US" dirty="0" smtClean="0"/>
              <a:t>We provide abstractions for:</a:t>
            </a:r>
          </a:p>
          <a:p>
            <a:pPr lvl="1"/>
            <a:r>
              <a:rPr lang="en-US" dirty="0" smtClean="0"/>
              <a:t>Using multiple networks effectively</a:t>
            </a:r>
          </a:p>
          <a:p>
            <a:pPr lvl="1"/>
            <a:r>
              <a:rPr lang="en-US" dirty="0" smtClean="0"/>
              <a:t>Budgeted resource spending</a:t>
            </a:r>
          </a:p>
          <a:p>
            <a:pPr lvl="1"/>
            <a:r>
              <a:rPr lang="en-US" dirty="0" smtClean="0"/>
              <a:t>Hedging against uncertainty with redundancy</a:t>
            </a:r>
          </a:p>
          <a:p>
            <a:r>
              <a:rPr lang="en-US" dirty="0" smtClean="0"/>
              <a:t>Overall results</a:t>
            </a:r>
          </a:p>
          <a:p>
            <a:pPr lvl="1"/>
            <a:r>
              <a:rPr lang="en-US" dirty="0" smtClean="0"/>
              <a:t>Improved performance without overspending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Intentional Networking</a:t>
            </a:r>
          </a:p>
          <a:p>
            <a:pPr lvl="1"/>
            <a:r>
              <a:rPr lang="en-US" dirty="0" smtClean="0"/>
              <a:t>Automatic label inference</a:t>
            </a:r>
          </a:p>
          <a:p>
            <a:pPr lvl="1"/>
            <a:r>
              <a:rPr lang="en-US" dirty="0" smtClean="0"/>
              <a:t>Avoid modifying the server side (generic proxies)</a:t>
            </a:r>
          </a:p>
          <a:p>
            <a:r>
              <a:rPr lang="en-US" dirty="0" smtClean="0"/>
              <a:t>Predictor uncertainty</a:t>
            </a:r>
          </a:p>
          <a:p>
            <a:pPr lvl="1"/>
            <a:r>
              <a:rPr lang="en-US" dirty="0" smtClean="0"/>
              <a:t>Better handling of idle periods</a:t>
            </a:r>
          </a:p>
          <a:p>
            <a:pPr lvl="2"/>
            <a:r>
              <a:rPr lang="en-US" dirty="0" smtClean="0"/>
              <a:t>Increase uncertainty estimate as measurements age</a:t>
            </a:r>
          </a:p>
          <a:p>
            <a:pPr lvl="2"/>
            <a:r>
              <a:rPr lang="en-US" dirty="0" smtClean="0"/>
              <a:t>Add periodic active measurements?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Atomicity &amp; Ordering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</a:t>
            </a:r>
            <a:r>
              <a:rPr lang="en-US" dirty="0" smtClean="0"/>
              <a:t>specifies</a:t>
            </a:r>
            <a:r>
              <a:rPr lang="en-US" dirty="0" smtClean="0"/>
              <a:t> boundaries, partial ordering</a:t>
            </a:r>
          </a:p>
          <a:p>
            <a:r>
              <a:rPr lang="en-US" dirty="0" smtClean="0"/>
              <a:t>Receiving </a:t>
            </a:r>
            <a:r>
              <a:rPr lang="en-US" dirty="0" smtClean="0"/>
              <a:t>end enforces delivery</a:t>
            </a:r>
            <a:r>
              <a:rPr lang="en-US" dirty="0" smtClean="0"/>
              <a:t> atomicity, order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1277112" y="2743200"/>
            <a:ext cx="4242902" cy="3336925"/>
          </a:xfrm>
          <a:prstGeom prst="rect">
            <a:avLst/>
          </a:prstGeom>
          <a:solidFill>
            <a:srgbClr val="FBEB9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163311" y="2743200"/>
            <a:ext cx="2819401" cy="3336925"/>
          </a:xfrm>
          <a:prstGeom prst="rect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Server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961341" y="4247792"/>
            <a:ext cx="430571" cy="430571"/>
          </a:xfrm>
          <a:prstGeom prst="ellipse">
            <a:avLst/>
          </a:prstGeom>
          <a:solidFill>
            <a:srgbClr val="FBD0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048512" y="5162192"/>
            <a:ext cx="430571" cy="430571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048512" y="3409592"/>
            <a:ext cx="430571" cy="430571"/>
          </a:xfrm>
          <a:prstGeom prst="ellipse">
            <a:avLst/>
          </a:prstGeom>
          <a:solidFill>
            <a:srgbClr val="FFF0A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0708" y="376927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2947" y="376927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6755" y="3769274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9138" y="3769274"/>
            <a:ext cx="909855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9440" y="5179252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3248" y="5179252"/>
            <a:ext cx="302238" cy="32410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9440" y="5179252"/>
            <a:ext cx="606046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cxnSp>
        <p:nvCxnSpPr>
          <p:cNvPr id="38" name="Straight Arrow Connector 37"/>
          <p:cNvCxnSpPr>
            <a:stCxn id="23" idx="3"/>
            <a:endCxn id="17" idx="1"/>
          </p:cNvCxnSpPr>
          <p:nvPr/>
        </p:nvCxnSpPr>
        <p:spPr>
          <a:xfrm flipV="1">
            <a:off x="2845486" y="3931324"/>
            <a:ext cx="773652" cy="14099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572512" y="3306763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876320" y="3306763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178559" y="3306763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482367" y="3306763"/>
            <a:ext cx="302238" cy="3241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72512" y="3316413"/>
            <a:ext cx="1212093" cy="3241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71800" y="2947081"/>
            <a:ext cx="94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Chunk 1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115312" y="5503352"/>
            <a:ext cx="94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Chunk 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63112" y="4095392"/>
            <a:ext cx="94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Chunk 2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001000" y="3840163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458712" y="3687763"/>
            <a:ext cx="1542288" cy="14478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use_data</a:t>
            </a:r>
            <a:r>
              <a:rPr lang="en-US" sz="1600" dirty="0" smtClean="0">
                <a:solidFill>
                  <a:schemeClr val="bg1"/>
                </a:solidFill>
                <a:latin typeface="Lucida Sans Typewriter"/>
                <a:cs typeface="Lucida Sans Typewriter"/>
              </a:rPr>
              <a:t>()</a:t>
            </a:r>
            <a:endParaRPr lang="en-US" sz="1600" dirty="0">
              <a:solidFill>
                <a:schemeClr val="bg1"/>
              </a:solidFill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14399" y="2362200"/>
          <a:ext cx="4213293" cy="373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27692" y="2362200"/>
          <a:ext cx="302570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Brace 7"/>
          <p:cNvSpPr/>
          <p:nvPr/>
        </p:nvSpPr>
        <p:spPr>
          <a:xfrm>
            <a:off x="2819400" y="4800600"/>
            <a:ext cx="201645" cy="534530"/>
          </a:xfrm>
          <a:prstGeom prst="rightBrace">
            <a:avLst>
              <a:gd name="adj1" fmla="val 8333"/>
              <a:gd name="adj2" fmla="val 51439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0762" y="4804191"/>
            <a:ext cx="653038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48%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77199" y="3889791"/>
            <a:ext cx="533401" cy="453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6%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086601" y="3455410"/>
            <a:ext cx="990601" cy="66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Results: Vehicular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#2: Ypsilanti, 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14399" y="2362200"/>
          <a:ext cx="4213293" cy="373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27692" y="2362200"/>
          <a:ext cx="302570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98" y="1600200"/>
            <a:ext cx="49835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Data fetching is app-specific</a:t>
            </a:r>
          </a:p>
          <a:p>
            <a:pPr lvl="1"/>
            <a:r>
              <a:rPr lang="en-US" dirty="0" smtClean="0"/>
              <a:t>App passes a </a:t>
            </a:r>
            <a:r>
              <a:rPr lang="en-US" dirty="0" smtClean="0">
                <a:latin typeface="Lucida Sans Typewriter"/>
                <a:cs typeface="Lucida Sans Typewriter"/>
              </a:rPr>
              <a:t>fetch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/>
              <a:t>callback</a:t>
            </a:r>
          </a:p>
          <a:p>
            <a:pPr lvl="1"/>
            <a:r>
              <a:rPr lang="en-US" dirty="0" smtClean="0"/>
              <a:t>Receives a handle for data</a:t>
            </a:r>
          </a:p>
          <a:p>
            <a:r>
              <a:rPr lang="en-US" dirty="0" smtClean="0"/>
              <a:t>App provides needed info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prefetch</a:t>
            </a:r>
            <a:r>
              <a:rPr lang="en-US" dirty="0" smtClean="0"/>
              <a:t> is desired</a:t>
            </a:r>
          </a:p>
          <a:p>
            <a:pPr lvl="1"/>
            <a:r>
              <a:rPr lang="en-US" dirty="0" smtClean="0"/>
              <a:t>When demand fetch occurs</a:t>
            </a:r>
          </a:p>
          <a:p>
            <a:pPr lvl="1"/>
            <a:r>
              <a:rPr lang="en-US" dirty="0" smtClean="0"/>
              <a:t>When data is no longer wanted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C98A-337D-2345-8CEB-249D03879A9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2711" y="1614631"/>
            <a:ext cx="2698644" cy="2597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000" dirty="0" smtClean="0"/>
              <a:t>Application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2711" y="4226517"/>
            <a:ext cx="2698644" cy="661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IMP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5165" y="4427579"/>
            <a:ext cx="201793" cy="201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94609" y="4123933"/>
            <a:ext cx="6072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70641" y="4138964"/>
            <a:ext cx="690387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33678" y="3821081"/>
            <a:ext cx="142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Sans Typewriter"/>
                <a:cs typeface="Lucida Sans Typewriter"/>
              </a:rPr>
              <a:t>prefetch</a:t>
            </a:r>
            <a:r>
              <a:rPr lang="en-US" sz="1600" dirty="0" smtClean="0">
                <a:latin typeface="Lucida Sans Typewriter"/>
                <a:cs typeface="Lucida Sans Typewriter"/>
              </a:rPr>
              <a:t>()</a:t>
            </a:r>
            <a:endParaRPr lang="en-US" sz="1600" dirty="0">
              <a:latin typeface="Lucida Sans Typewriter"/>
              <a:cs typeface="Lucida Sans Typewrit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524" y="3567445"/>
            <a:ext cx="201793" cy="201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estimate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cost: straightforward</a:t>
            </a:r>
          </a:p>
          <a:p>
            <a:r>
              <a:rPr lang="en-US" dirty="0" smtClean="0"/>
              <a:t>Future cost: trickier</a:t>
            </a:r>
          </a:p>
          <a:p>
            <a:pPr lvl="1"/>
            <a:r>
              <a:rPr lang="en-US" dirty="0" smtClean="0"/>
              <a:t>Not just predicting network conditions</a:t>
            </a:r>
          </a:p>
          <a:p>
            <a:pPr lvl="1"/>
            <a:r>
              <a:rPr lang="en-US" dirty="0" smtClean="0"/>
              <a:t>When will the user request the data?</a:t>
            </a:r>
          </a:p>
          <a:p>
            <a:pPr lvl="1"/>
            <a:r>
              <a:rPr lang="en-US" dirty="0" smtClean="0"/>
              <a:t>Simplify: use </a:t>
            </a:r>
            <a:r>
              <a:rPr lang="en-US" b="1" dirty="0" smtClean="0"/>
              <a:t>average</a:t>
            </a:r>
            <a:r>
              <a:rPr lang="en-US" dirty="0" smtClean="0"/>
              <a:t> network conditions</a:t>
            </a:r>
          </a:p>
          <a:p>
            <a:pPr lvl="2"/>
            <a:r>
              <a:rPr lang="en-US" dirty="0" smtClean="0"/>
              <a:t>Average bandwidth/latency of each network</a:t>
            </a:r>
          </a:p>
          <a:p>
            <a:pPr lvl="2"/>
            <a:r>
              <a:rPr lang="en-US" dirty="0" smtClean="0"/>
              <a:t>Average availability of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Future benefit</a:t>
            </a:r>
          </a:p>
          <a:p>
            <a:pPr lvl="1"/>
            <a:r>
              <a:rPr lang="en-US" dirty="0" smtClean="0"/>
              <a:t>Same method as future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 descr="crystal_ball.jpg"/>
          <p:cNvPicPr>
            <a:picLocks noChangeAspect="1"/>
          </p:cNvPicPr>
          <p:nvPr/>
        </p:nvPicPr>
        <p:blipFill>
          <a:blip r:embed="rId3"/>
          <a:srcRect l="9469" r="9207"/>
          <a:stretch>
            <a:fillRect/>
          </a:stretch>
        </p:blipFill>
        <p:spPr>
          <a:xfrm>
            <a:off x="6553200" y="2689929"/>
            <a:ext cx="2608182" cy="210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these tradeoffs is difficult!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applications must:</a:t>
            </a:r>
          </a:p>
          <a:p>
            <a:pPr lvl="1"/>
            <a:r>
              <a:rPr lang="en-US" dirty="0" smtClean="0"/>
              <a:t>Select the right network for the right task</a:t>
            </a:r>
          </a:p>
          <a:p>
            <a:pPr lvl="1"/>
            <a:r>
              <a:rPr lang="en-US" dirty="0" smtClean="0"/>
              <a:t>Understand complex interactions between:</a:t>
            </a:r>
          </a:p>
          <a:p>
            <a:pPr lvl="2"/>
            <a:r>
              <a:rPr lang="en-US" dirty="0" smtClean="0"/>
              <a:t>Type of network technology</a:t>
            </a:r>
          </a:p>
          <a:p>
            <a:pPr lvl="2"/>
            <a:r>
              <a:rPr lang="en-US" dirty="0" smtClean="0"/>
              <a:t>Bandwidth/latency</a:t>
            </a:r>
          </a:p>
          <a:p>
            <a:pPr lvl="2"/>
            <a:r>
              <a:rPr lang="en-US" dirty="0" smtClean="0"/>
              <a:t>Timing/scheduling of network activity</a:t>
            </a:r>
          </a:p>
          <a:p>
            <a:pPr lvl="2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Energy/data resource usage</a:t>
            </a:r>
          </a:p>
          <a:p>
            <a:pPr lvl="1"/>
            <a:r>
              <a:rPr lang="en-US" dirty="0" smtClean="0"/>
              <a:t>Cope with uncertainty in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324600" y="2057400"/>
            <a:ext cx="685800" cy="3276600"/>
          </a:xfrm>
          <a:prstGeom prst="rightBrace">
            <a:avLst>
              <a:gd name="adj1" fmla="val 63281"/>
              <a:gd name="adj2" fmla="val 478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2895600"/>
            <a:ext cx="2125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Opportunity:</a:t>
            </a:r>
          </a:p>
          <a:p>
            <a:r>
              <a:rPr lang="en-US" sz="2800" b="1" dirty="0" smtClean="0"/>
              <a:t>system</a:t>
            </a:r>
          </a:p>
          <a:p>
            <a:r>
              <a:rPr lang="en-US" sz="2800" b="1" dirty="0" smtClean="0"/>
              <a:t>support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multiple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Cost/benefit analysis</a:t>
            </a:r>
          </a:p>
          <a:p>
            <a:pPr lvl="1"/>
            <a:r>
              <a:rPr lang="en-US" dirty="0" smtClean="0"/>
              <a:t>How much </a:t>
            </a:r>
            <a:r>
              <a:rPr lang="en-US" b="1" dirty="0" smtClean="0"/>
              <a:t>value</a:t>
            </a:r>
            <a:r>
              <a:rPr lang="en-US" dirty="0" smtClean="0"/>
              <a:t> can the resources buy?</a:t>
            </a:r>
          </a:p>
          <a:p>
            <a:pPr lvl="1"/>
            <a:r>
              <a:rPr lang="en-US" dirty="0" smtClean="0"/>
              <a:t>Used in disk </a:t>
            </a:r>
            <a:r>
              <a:rPr lang="en-US" dirty="0" err="1" smtClean="0"/>
              <a:t>prefetching</a:t>
            </a:r>
            <a:r>
              <a:rPr lang="en-US" dirty="0" smtClean="0"/>
              <a:t> (TIP; SOSP ‘95)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 </a:t>
            </a:r>
            <a:r>
              <a:rPr lang="en-US" b="1" dirty="0" smtClean="0"/>
              <a:t>benefit</a:t>
            </a:r>
            <a:r>
              <a:rPr lang="en-US" dirty="0" smtClean="0"/>
              <a:t>: user time saved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 </a:t>
            </a:r>
            <a:r>
              <a:rPr lang="en-US" b="1" dirty="0" smtClean="0"/>
              <a:t>cost</a:t>
            </a:r>
            <a:r>
              <a:rPr lang="en-US" dirty="0" smtClean="0"/>
              <a:t>: energy and cellular data spent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 if benefit &gt; cost</a:t>
            </a:r>
          </a:p>
          <a:p>
            <a:pPr lvl="1"/>
            <a:r>
              <a:rPr lang="en-US" dirty="0" smtClean="0"/>
              <a:t>How to meaningfully weigh benefit and cost?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 descr="Scale_of_injustice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90111" y="1344793"/>
            <a:ext cx="1479087" cy="183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calculate bounds?</a:t>
            </a:r>
          </a:p>
          <a:p>
            <a:pPr lvl="1"/>
            <a:r>
              <a:rPr lang="en-US" dirty="0" err="1" smtClean="0"/>
              <a:t>Chebyshev’s</a:t>
            </a:r>
            <a:r>
              <a:rPr lang="en-US" dirty="0" smtClean="0"/>
              <a:t> inequality?</a:t>
            </a:r>
          </a:p>
          <a:p>
            <a:pPr lvl="2"/>
            <a:r>
              <a:rPr lang="en-US" dirty="0" smtClean="0"/>
              <a:t>Simple, used before; provides loose bounds</a:t>
            </a:r>
          </a:p>
          <a:p>
            <a:pPr lvl="2"/>
            <a:r>
              <a:rPr lang="en-US" dirty="0" smtClean="0"/>
              <a:t>Bounds turned out to be </a:t>
            </a:r>
            <a:r>
              <a:rPr lang="en-US" i="1" dirty="0" smtClean="0"/>
              <a:t>too loose</a:t>
            </a:r>
            <a:endParaRPr lang="en-US" dirty="0" smtClean="0"/>
          </a:p>
          <a:p>
            <a:pPr lvl="1"/>
            <a:r>
              <a:rPr lang="en-US" dirty="0" smtClean="0"/>
              <a:t>Confidence interval?</a:t>
            </a:r>
          </a:p>
          <a:p>
            <a:pPr lvl="2"/>
            <a:r>
              <a:rPr lang="en-US" dirty="0" smtClean="0"/>
              <a:t>Bounds true value of underlying distribution</a:t>
            </a:r>
          </a:p>
          <a:p>
            <a:pPr lvl="2"/>
            <a:r>
              <a:rPr lang="en-US" dirty="0" smtClean="0"/>
              <a:t>Quantities (e.g., bandwidth) neither known nor fixed</a:t>
            </a:r>
          </a:p>
          <a:p>
            <a:pPr lvl="1"/>
            <a:r>
              <a:rPr lang="en-US" b="1" dirty="0" smtClean="0"/>
              <a:t>Prediction</a:t>
            </a:r>
            <a:r>
              <a:rPr lang="en-US" dirty="0" smtClean="0"/>
              <a:t> interval</a:t>
            </a:r>
          </a:p>
          <a:p>
            <a:pPr lvl="2"/>
            <a:r>
              <a:rPr lang="en-US" dirty="0" smtClean="0"/>
              <a:t>Range containing the </a:t>
            </a:r>
            <a:r>
              <a:rPr lang="en-US" i="1" dirty="0" smtClean="0"/>
              <a:t>next</a:t>
            </a:r>
            <a:r>
              <a:rPr lang="en-US" dirty="0" smtClean="0"/>
              <a:t> value (with some probability)</a:t>
            </a:r>
          </a:p>
          <a:p>
            <a:pPr lvl="2"/>
            <a:r>
              <a:rPr lang="en-US" dirty="0" smtClean="0"/>
              <a:t>Student’s-</a:t>
            </a:r>
            <a:r>
              <a:rPr lang="en-US" dirty="0" err="1" smtClean="0"/>
              <a:t>t</a:t>
            </a:r>
            <a:r>
              <a:rPr lang="en-US" dirty="0" smtClean="0"/>
              <a:t> distribution, alpha=0.05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AC3D5E-703E-6945-AD25-7B3D21EB34A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Brett Higgins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decide which </a:t>
            </a:r>
            <a:r>
              <a:rPr lang="en-US" sz="3600" dirty="0" err="1" smtClean="0"/>
              <a:t>network(s</a:t>
            </a:r>
            <a:r>
              <a:rPr lang="en-US" sz="3600" dirty="0" smtClean="0"/>
              <a:t>) to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compute the time on the “best” network</a:t>
            </a:r>
          </a:p>
          <a:p>
            <a:pPr lvl="1">
              <a:buNone/>
            </a:pPr>
            <a:r>
              <a:rPr lang="en-US" dirty="0" smtClean="0"/>
              <a:t>               T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s/B</a:t>
            </a:r>
            <a:r>
              <a:rPr lang="en-US" baseline="-25000" dirty="0" smtClean="0"/>
              <a:t>1</a:t>
            </a:r>
            <a:r>
              <a:rPr lang="en-US" dirty="0" smtClean="0"/>
              <a:t> * posterior(B</a:t>
            </a:r>
            <a:r>
              <a:rPr lang="en-US" baseline="-25000" dirty="0" smtClean="0"/>
              <a:t>1</a:t>
            </a:r>
            <a:r>
              <a:rPr lang="en-US" dirty="0" smtClean="0"/>
              <a:t>| B</a:t>
            </a:r>
            <a:r>
              <a:rPr lang="en-US" baseline="-25000" dirty="0" smtClean="0"/>
              <a:t>P1</a:t>
            </a:r>
            <a:r>
              <a:rPr lang="en-US" dirty="0" smtClean="0"/>
              <a:t> &gt; 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Next, compute the time using multiple networks</a:t>
            </a:r>
          </a:p>
          <a:p>
            <a:pPr lvl="1">
              <a:buNone/>
            </a:pPr>
            <a:r>
              <a:rPr lang="en-US" dirty="0" smtClean="0"/>
              <a:t>      T</a:t>
            </a:r>
            <a:r>
              <a:rPr lang="en-US" baseline="-25000" dirty="0" smtClean="0"/>
              <a:t>all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min(s/B</a:t>
            </a:r>
            <a:r>
              <a:rPr lang="en-US" baseline="-25000" dirty="0" smtClean="0"/>
              <a:t>1</a:t>
            </a:r>
            <a:r>
              <a:rPr lang="en-US" dirty="0" smtClean="0"/>
              <a:t>, s/B</a:t>
            </a:r>
            <a:r>
              <a:rPr lang="en-US" baseline="-25000" dirty="0" smtClean="0"/>
              <a:t>2</a:t>
            </a:r>
            <a:r>
              <a:rPr lang="en-US" dirty="0" smtClean="0"/>
              <a:t>) * posterior(B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 | B</a:t>
            </a:r>
            <a:r>
              <a:rPr lang="en-US" baseline="-25000" dirty="0" smtClean="0"/>
              <a:t>P1</a:t>
            </a:r>
            <a:r>
              <a:rPr lang="en-US" dirty="0" smtClean="0"/>
              <a:t> &gt; 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Finally, do the same with resource costs.</a:t>
            </a:r>
          </a:p>
          <a:p>
            <a:pPr lvl="1"/>
            <a:r>
              <a:rPr lang="en-US" dirty="0" smtClean="0"/>
              <a:t>If cost &lt; benefit, use 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0" y="0"/>
            <a:ext cx="5861712" cy="39700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t"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all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min(s/B</a:t>
            </a:r>
            <a:r>
              <a:rPr lang="en-US" baseline="-25000" dirty="0" smtClean="0"/>
              <a:t>1</a:t>
            </a:r>
            <a:r>
              <a:rPr lang="en-US" dirty="0" smtClean="0"/>
              <a:t>, s/B</a:t>
            </a:r>
            <a:r>
              <a:rPr lang="en-US" baseline="-25000" dirty="0" smtClean="0"/>
              <a:t>2</a:t>
            </a:r>
            <a:r>
              <a:rPr lang="en-US" dirty="0" smtClean="0"/>
              <a:t>) * posterior(B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 | B</a:t>
            </a:r>
            <a:r>
              <a:rPr lang="en-US" baseline="-25000" dirty="0" smtClean="0"/>
              <a:t>P1</a:t>
            </a:r>
            <a:r>
              <a:rPr lang="en-US" dirty="0" smtClean="0"/>
              <a:t> &gt; 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008000"/>
                </a:solidFill>
              </a:rPr>
              <a:t>L(B</a:t>
            </a:r>
            <a:r>
              <a:rPr lang="en-US" baseline="-25000" dirty="0" smtClean="0">
                <a:solidFill>
                  <a:srgbClr val="008000"/>
                </a:solidFill>
              </a:rPr>
              <a:t>P1</a:t>
            </a:r>
            <a:r>
              <a:rPr lang="en-US" dirty="0" smtClean="0">
                <a:solidFill>
                  <a:srgbClr val="008000"/>
                </a:solidFill>
              </a:rPr>
              <a:t> &gt; B</a:t>
            </a:r>
            <a:r>
              <a:rPr lang="en-US" baseline="-25000" dirty="0" smtClean="0">
                <a:solidFill>
                  <a:srgbClr val="008000"/>
                </a:solidFill>
              </a:rPr>
              <a:t>P2</a:t>
            </a:r>
            <a:r>
              <a:rPr lang="en-US" dirty="0" smtClean="0">
                <a:solidFill>
                  <a:srgbClr val="008000"/>
                </a:solidFill>
              </a:rPr>
              <a:t>|B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B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r>
              <a:rPr lang="en-US" dirty="0" smtClean="0"/>
              <a:t> * </a:t>
            </a:r>
            <a:r>
              <a:rPr lang="en-US" dirty="0" smtClean="0">
                <a:solidFill>
                  <a:srgbClr val="0000FF"/>
                </a:solidFill>
              </a:rPr>
              <a:t>prior(B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B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						 </a:t>
            </a:r>
            <a:r>
              <a:rPr lang="en-US" dirty="0" smtClean="0">
                <a:solidFill>
                  <a:srgbClr val="FF0000"/>
                </a:solidFill>
              </a:rPr>
              <a:t>    p(B</a:t>
            </a:r>
            <a:r>
              <a:rPr lang="en-US" baseline="-25000" dirty="0" smtClean="0">
                <a:solidFill>
                  <a:srgbClr val="FF0000"/>
                </a:solidFill>
              </a:rPr>
              <a:t>P1</a:t>
            </a:r>
            <a:r>
              <a:rPr lang="en-US" dirty="0" smtClean="0">
                <a:solidFill>
                  <a:srgbClr val="FF0000"/>
                </a:solidFill>
              </a:rPr>
              <a:t> &gt; B</a:t>
            </a:r>
            <a:r>
              <a:rPr lang="en-US" baseline="-25000" dirty="0" smtClean="0">
                <a:solidFill>
                  <a:srgbClr val="FF0000"/>
                </a:solidFill>
              </a:rPr>
              <a:t>P2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Here is where each component comes from.</a:t>
            </a:r>
            <a:endParaRPr 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289268" y="447790"/>
            <a:ext cx="195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Σ</a:t>
            </a:r>
            <a:r>
              <a:rPr lang="en-US" dirty="0" smtClean="0"/>
              <a:t>  s/max(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B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 *</a:t>
            </a:r>
            <a:endParaRPr lang="en-US" dirty="0"/>
          </a:p>
        </p:txBody>
      </p:sp>
      <p:sp>
        <p:nvSpPr>
          <p:cNvPr id="127" name="Left Bracket 126"/>
          <p:cNvSpPr/>
          <p:nvPr/>
        </p:nvSpPr>
        <p:spPr>
          <a:xfrm>
            <a:off x="694721" y="392536"/>
            <a:ext cx="45719" cy="499059"/>
          </a:xfrm>
          <a:prstGeom prst="leftBracket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22086" y="3945251"/>
            <a:ext cx="4218609" cy="2861143"/>
          </a:xfrm>
          <a:prstGeom prst="roundRect">
            <a:avLst>
              <a:gd name="adj" fmla="val 8561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5966637" y="74952"/>
            <a:ext cx="3121026" cy="4603912"/>
          </a:xfrm>
          <a:prstGeom prst="roundRect">
            <a:avLst>
              <a:gd name="adj" fmla="val 7821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966637" y="4756399"/>
            <a:ext cx="3166320" cy="2074764"/>
          </a:xfrm>
          <a:prstGeom prst="roundRect">
            <a:avLst>
              <a:gd name="adj" fmla="val 856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024521" y="95445"/>
            <a:ext cx="3012720" cy="189789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024520" y="1944111"/>
            <a:ext cx="318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1     2    3    4    5    6    7    8    9    10</a:t>
            </a:r>
            <a:endParaRPr lang="en-US" sz="1600" dirty="0"/>
          </a:p>
        </p:txBody>
      </p:sp>
      <p:sp>
        <p:nvSpPr>
          <p:cNvPr id="135" name="Multiply 134"/>
          <p:cNvSpPr/>
          <p:nvPr/>
        </p:nvSpPr>
        <p:spPr>
          <a:xfrm>
            <a:off x="8485893" y="1796442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ultiply 136"/>
          <p:cNvSpPr/>
          <p:nvPr/>
        </p:nvSpPr>
        <p:spPr>
          <a:xfrm>
            <a:off x="8485893" y="1648773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ultiply 137"/>
          <p:cNvSpPr/>
          <p:nvPr/>
        </p:nvSpPr>
        <p:spPr>
          <a:xfrm>
            <a:off x="8220065" y="1796442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ultiply 138"/>
          <p:cNvSpPr/>
          <p:nvPr/>
        </p:nvSpPr>
        <p:spPr>
          <a:xfrm>
            <a:off x="8485893" y="1501104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Multiply 140"/>
          <p:cNvSpPr/>
          <p:nvPr/>
        </p:nvSpPr>
        <p:spPr>
          <a:xfrm>
            <a:off x="6162357" y="1801173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Multiply 141"/>
          <p:cNvSpPr/>
          <p:nvPr/>
        </p:nvSpPr>
        <p:spPr>
          <a:xfrm>
            <a:off x="6162357" y="1648773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Multiply 142"/>
          <p:cNvSpPr/>
          <p:nvPr/>
        </p:nvSpPr>
        <p:spPr>
          <a:xfrm>
            <a:off x="6162357" y="1501104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Multiply 143"/>
          <p:cNvSpPr/>
          <p:nvPr/>
        </p:nvSpPr>
        <p:spPr>
          <a:xfrm>
            <a:off x="6162357" y="1353435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022975" y="2416692"/>
            <a:ext cx="3012720" cy="189789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6022974" y="4265358"/>
            <a:ext cx="318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1     2    3    4    5    6    7    8    9    10</a:t>
            </a:r>
            <a:endParaRPr lang="en-US" sz="1600" dirty="0"/>
          </a:p>
        </p:txBody>
      </p:sp>
      <p:sp>
        <p:nvSpPr>
          <p:cNvPr id="147" name="Multiply 146"/>
          <p:cNvSpPr/>
          <p:nvPr/>
        </p:nvSpPr>
        <p:spPr>
          <a:xfrm>
            <a:off x="7069062" y="412242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Multiply 147"/>
          <p:cNvSpPr/>
          <p:nvPr/>
        </p:nvSpPr>
        <p:spPr>
          <a:xfrm>
            <a:off x="7630255" y="4117689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ultiply 148"/>
          <p:cNvSpPr/>
          <p:nvPr/>
        </p:nvSpPr>
        <p:spPr>
          <a:xfrm>
            <a:off x="7334890" y="412242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ultiply 149"/>
          <p:cNvSpPr/>
          <p:nvPr/>
        </p:nvSpPr>
        <p:spPr>
          <a:xfrm>
            <a:off x="7334890" y="397002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ultiply 150"/>
          <p:cNvSpPr/>
          <p:nvPr/>
        </p:nvSpPr>
        <p:spPr>
          <a:xfrm>
            <a:off x="7334890" y="3822351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ultiply 151"/>
          <p:cNvSpPr/>
          <p:nvPr/>
        </p:nvSpPr>
        <p:spPr>
          <a:xfrm>
            <a:off x="7334890" y="3674682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054981" y="4908504"/>
            <a:ext cx="3012720" cy="15495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7551496" y="4908504"/>
            <a:ext cx="1516205" cy="15495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Multiply 159"/>
          <p:cNvSpPr/>
          <p:nvPr/>
        </p:nvSpPr>
        <p:spPr>
          <a:xfrm>
            <a:off x="6081312" y="627954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Multiply 160"/>
          <p:cNvSpPr/>
          <p:nvPr/>
        </p:nvSpPr>
        <p:spPr>
          <a:xfrm>
            <a:off x="6081312" y="612714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Multiply 161"/>
          <p:cNvSpPr/>
          <p:nvPr/>
        </p:nvSpPr>
        <p:spPr>
          <a:xfrm>
            <a:off x="6081312" y="5979479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Multiply 162"/>
          <p:cNvSpPr/>
          <p:nvPr/>
        </p:nvSpPr>
        <p:spPr>
          <a:xfrm>
            <a:off x="6081312" y="583181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Multiply 163"/>
          <p:cNvSpPr/>
          <p:nvPr/>
        </p:nvSpPr>
        <p:spPr>
          <a:xfrm>
            <a:off x="6081312" y="5684141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Multiply 164"/>
          <p:cNvSpPr/>
          <p:nvPr/>
        </p:nvSpPr>
        <p:spPr>
          <a:xfrm>
            <a:off x="6081312" y="5531741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Multiply 165"/>
          <p:cNvSpPr/>
          <p:nvPr/>
        </p:nvSpPr>
        <p:spPr>
          <a:xfrm>
            <a:off x="6081312" y="5384072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Multiply 166"/>
          <p:cNvSpPr/>
          <p:nvPr/>
        </p:nvSpPr>
        <p:spPr>
          <a:xfrm>
            <a:off x="7571183" y="6279548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179816" y="4833125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Multiply 168"/>
          <p:cNvSpPr/>
          <p:nvPr/>
        </p:nvSpPr>
        <p:spPr>
          <a:xfrm>
            <a:off x="2206147" y="5143896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Multiply 169"/>
          <p:cNvSpPr/>
          <p:nvPr/>
        </p:nvSpPr>
        <p:spPr>
          <a:xfrm>
            <a:off x="2206147" y="4991496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133689" y="4867071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1164709" y="4387067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580275" y="4833125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133689" y="5610147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= 8</a:t>
            </a: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133689" y="6279548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= 9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2256182" y="4387067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3228204" y="4387067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= 6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3151838" y="482242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Multiply 179"/>
          <p:cNvSpPr/>
          <p:nvPr/>
        </p:nvSpPr>
        <p:spPr>
          <a:xfrm>
            <a:off x="3178169" y="5133194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552297" y="482242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1068653" y="5531741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Multiply 182"/>
          <p:cNvSpPr/>
          <p:nvPr/>
        </p:nvSpPr>
        <p:spPr>
          <a:xfrm>
            <a:off x="1094984" y="5842512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1469112" y="5531741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1068653" y="621834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Multiply 187"/>
          <p:cNvSpPr/>
          <p:nvPr/>
        </p:nvSpPr>
        <p:spPr>
          <a:xfrm>
            <a:off x="1094984" y="6529114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469112" y="621834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2179816" y="621834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Multiply 190"/>
          <p:cNvSpPr/>
          <p:nvPr/>
        </p:nvSpPr>
        <p:spPr>
          <a:xfrm>
            <a:off x="2206147" y="6529114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580275" y="6218343"/>
            <a:ext cx="400459" cy="4794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Multiply 192"/>
          <p:cNvSpPr/>
          <p:nvPr/>
        </p:nvSpPr>
        <p:spPr>
          <a:xfrm>
            <a:off x="6164069" y="1058097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Multiply 193"/>
          <p:cNvSpPr/>
          <p:nvPr/>
        </p:nvSpPr>
        <p:spPr>
          <a:xfrm>
            <a:off x="7571183" y="6127148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Multiply 194"/>
          <p:cNvSpPr/>
          <p:nvPr/>
        </p:nvSpPr>
        <p:spPr>
          <a:xfrm>
            <a:off x="2618458" y="5141924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Multiply 195"/>
          <p:cNvSpPr/>
          <p:nvPr/>
        </p:nvSpPr>
        <p:spPr>
          <a:xfrm>
            <a:off x="3590784" y="512854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Multiply 196"/>
          <p:cNvSpPr/>
          <p:nvPr/>
        </p:nvSpPr>
        <p:spPr>
          <a:xfrm>
            <a:off x="6164069" y="1205766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Multiply 197"/>
          <p:cNvSpPr/>
          <p:nvPr/>
        </p:nvSpPr>
        <p:spPr>
          <a:xfrm>
            <a:off x="7630256" y="3970020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Multiply 198"/>
          <p:cNvSpPr/>
          <p:nvPr/>
        </p:nvSpPr>
        <p:spPr>
          <a:xfrm>
            <a:off x="7069062" y="3970020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Multiply 199"/>
          <p:cNvSpPr/>
          <p:nvPr/>
        </p:nvSpPr>
        <p:spPr>
          <a:xfrm>
            <a:off x="7630255" y="3821650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Multiply 200"/>
          <p:cNvSpPr/>
          <p:nvPr/>
        </p:nvSpPr>
        <p:spPr>
          <a:xfrm>
            <a:off x="7334890" y="3527013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Multiply 201"/>
          <p:cNvSpPr/>
          <p:nvPr/>
        </p:nvSpPr>
        <p:spPr>
          <a:xfrm>
            <a:off x="1490822" y="5842512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Multiply 202"/>
          <p:cNvSpPr/>
          <p:nvPr/>
        </p:nvSpPr>
        <p:spPr>
          <a:xfrm>
            <a:off x="7571183" y="5979479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Multiply 203"/>
          <p:cNvSpPr/>
          <p:nvPr/>
        </p:nvSpPr>
        <p:spPr>
          <a:xfrm>
            <a:off x="8220065" y="1648773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Multiply 204"/>
          <p:cNvSpPr/>
          <p:nvPr/>
        </p:nvSpPr>
        <p:spPr>
          <a:xfrm>
            <a:off x="7069062" y="3822351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Multiply 205"/>
          <p:cNvSpPr/>
          <p:nvPr/>
        </p:nvSpPr>
        <p:spPr>
          <a:xfrm>
            <a:off x="1490822" y="6529114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Multiply 206"/>
          <p:cNvSpPr/>
          <p:nvPr/>
        </p:nvSpPr>
        <p:spPr>
          <a:xfrm>
            <a:off x="8485893" y="1353435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ultiply 207"/>
          <p:cNvSpPr/>
          <p:nvPr/>
        </p:nvSpPr>
        <p:spPr>
          <a:xfrm>
            <a:off x="7069062" y="3674682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Multiply 208"/>
          <p:cNvSpPr/>
          <p:nvPr/>
        </p:nvSpPr>
        <p:spPr>
          <a:xfrm>
            <a:off x="7571183" y="5831810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ultiply 209"/>
          <p:cNvSpPr/>
          <p:nvPr/>
        </p:nvSpPr>
        <p:spPr>
          <a:xfrm>
            <a:off x="1490822" y="6381445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ultiply 210"/>
          <p:cNvSpPr/>
          <p:nvPr/>
        </p:nvSpPr>
        <p:spPr>
          <a:xfrm>
            <a:off x="8485893" y="1205766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Multiply 211"/>
          <p:cNvSpPr/>
          <p:nvPr/>
        </p:nvSpPr>
        <p:spPr>
          <a:xfrm>
            <a:off x="7069062" y="3527013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Multiply 212"/>
          <p:cNvSpPr/>
          <p:nvPr/>
        </p:nvSpPr>
        <p:spPr>
          <a:xfrm>
            <a:off x="7571183" y="5679410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Multiply 213"/>
          <p:cNvSpPr/>
          <p:nvPr/>
        </p:nvSpPr>
        <p:spPr>
          <a:xfrm>
            <a:off x="2206147" y="6381445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Multiply 214"/>
          <p:cNvSpPr/>
          <p:nvPr/>
        </p:nvSpPr>
        <p:spPr>
          <a:xfrm>
            <a:off x="6081312" y="5228030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Multiply 215"/>
          <p:cNvSpPr/>
          <p:nvPr/>
        </p:nvSpPr>
        <p:spPr>
          <a:xfrm>
            <a:off x="8485893" y="1058097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Multiply 216"/>
          <p:cNvSpPr/>
          <p:nvPr/>
        </p:nvSpPr>
        <p:spPr>
          <a:xfrm>
            <a:off x="7334890" y="3379344"/>
            <a:ext cx="118146" cy="147669"/>
          </a:xfrm>
          <a:prstGeom prst="mathMultiply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y 92"/>
          <p:cNvSpPr/>
          <p:nvPr/>
        </p:nvSpPr>
        <p:spPr>
          <a:xfrm>
            <a:off x="3178169" y="4996227"/>
            <a:ext cx="118146" cy="14766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2179816" y="640478"/>
            <a:ext cx="294375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Left Bracket 91"/>
          <p:cNvSpPr/>
          <p:nvPr/>
        </p:nvSpPr>
        <p:spPr>
          <a:xfrm flipH="1">
            <a:off x="5123570" y="390948"/>
            <a:ext cx="45719" cy="499059"/>
          </a:xfrm>
          <a:prstGeom prst="leftBracket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90720" y="3945251"/>
            <a:ext cx="264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likelihood(B</a:t>
            </a:r>
            <a:r>
              <a:rPr lang="en-US" baseline="-25000" dirty="0" smtClean="0"/>
              <a:t>P1</a:t>
            </a:r>
            <a:r>
              <a:rPr lang="en-US" dirty="0" smtClean="0"/>
              <a:t> &gt; B</a:t>
            </a:r>
            <a:r>
              <a:rPr lang="en-US" baseline="-25000" dirty="0" smtClean="0"/>
              <a:t>P2</a:t>
            </a:r>
            <a:r>
              <a:rPr lang="en-US" dirty="0" smtClean="0"/>
              <a:t>|B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140382" y="6437062"/>
            <a:ext cx="123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(B</a:t>
            </a:r>
            <a:r>
              <a:rPr lang="en-US" baseline="-25000" dirty="0" smtClean="0"/>
              <a:t>P1</a:t>
            </a:r>
            <a:r>
              <a:rPr lang="en-US" dirty="0" smtClean="0"/>
              <a:t> &gt; 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748402" y="6458064"/>
            <a:ext cx="123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(B</a:t>
            </a:r>
            <a:r>
              <a:rPr lang="en-US" baseline="-25000" dirty="0" smtClean="0"/>
              <a:t>P1</a:t>
            </a:r>
            <a:r>
              <a:rPr lang="en-US" dirty="0" smtClean="0"/>
              <a:t> &lt; B</a:t>
            </a:r>
            <a:r>
              <a:rPr lang="en-US" baseline="-25000" dirty="0" smtClean="0"/>
              <a:t>P2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024521" y="100170"/>
            <a:ext cx="9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prior(B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022975" y="2416692"/>
            <a:ext cx="9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prior(B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weight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measurement’s age decreases its usefulness</a:t>
            </a:r>
          </a:p>
          <a:p>
            <a:r>
              <a:rPr lang="en-US" dirty="0" smtClean="0"/>
              <a:t>Uncertainty may have increased or decreased</a:t>
            </a:r>
          </a:p>
          <a:p>
            <a:r>
              <a:rPr lang="en-US" dirty="0" smtClean="0"/>
              <a:t>Meatballs gives greater weight to new observations</a:t>
            </a:r>
          </a:p>
          <a:p>
            <a:pPr lvl="1"/>
            <a:r>
              <a:rPr lang="en-US" dirty="0" smtClean="0"/>
              <a:t>Brute-force, error bounds: decay weight on old samples</a:t>
            </a:r>
          </a:p>
          <a:p>
            <a:pPr lvl="1"/>
            <a:r>
              <a:rPr lang="en-US" dirty="0" smtClean="0"/>
              <a:t>Bayesian: decay weight in prior 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Reevaluating redundancy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Confidence in decision changes with new information</a:t>
            </a:r>
          </a:p>
          <a:p>
            <a:r>
              <a:rPr lang="en-US" dirty="0" smtClean="0"/>
              <a:t>Suppose we decided not to transmit redundantly</a:t>
            </a:r>
          </a:p>
          <a:p>
            <a:pPr lvl="1"/>
            <a:r>
              <a:rPr lang="en-US" b="1" dirty="0" smtClean="0"/>
              <a:t>Lack of response</a:t>
            </a:r>
            <a:r>
              <a:rPr lang="en-US" dirty="0" smtClean="0"/>
              <a:t> is new information</a:t>
            </a:r>
          </a:p>
          <a:p>
            <a:r>
              <a:rPr lang="en-US" dirty="0" smtClean="0"/>
              <a:t>Consider </a:t>
            </a:r>
            <a:r>
              <a:rPr lang="en-US" b="1" dirty="0" smtClean="0"/>
              <a:t>conditional</a:t>
            </a:r>
            <a:r>
              <a:rPr lang="en-US" dirty="0" smtClean="0"/>
              <a:t> distributions of predictions</a:t>
            </a:r>
          </a:p>
          <a:p>
            <a:r>
              <a:rPr lang="en-US" dirty="0" smtClean="0"/>
              <a:t>Meatballs provides interface for:</a:t>
            </a:r>
          </a:p>
          <a:p>
            <a:pPr lvl="1"/>
            <a:r>
              <a:rPr lang="en-US" dirty="0" smtClean="0"/>
              <a:t>Deferred re-evaluation</a:t>
            </a:r>
          </a:p>
          <a:p>
            <a:pPr lvl="1"/>
            <a:r>
              <a:rPr lang="en-US" dirty="0" smtClean="0"/>
              <a:t>“Tipping point” calculation: when will decision change?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Intentional Networking</a:t>
            </a:r>
          </a:p>
          <a:p>
            <a:pPr lvl="1"/>
            <a:r>
              <a:rPr lang="en-US" dirty="0" smtClean="0"/>
              <a:t>Bandwidth, latency of multiple networks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 smtClean="0"/>
              <a:t>consumption of network usage</a:t>
            </a:r>
            <a:endParaRPr lang="en-US" dirty="0" smtClean="0"/>
          </a:p>
          <a:p>
            <a:pPr lvl="1"/>
            <a:r>
              <a:rPr lang="en-US" dirty="0" smtClean="0"/>
              <a:t>Reevaluation (network delay/change)</a:t>
            </a:r>
          </a:p>
          <a:p>
            <a:r>
              <a:rPr lang="en-US" dirty="0" smtClean="0"/>
              <a:t>Speech recognition (</a:t>
            </a:r>
            <a:r>
              <a:rPr lang="en-US" dirty="0" err="1" smtClean="0"/>
              <a:t>PocketSphinx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Local/remote execution time</a:t>
            </a:r>
          </a:p>
          <a:p>
            <a:pPr lvl="1"/>
            <a:r>
              <a:rPr lang="en-US" dirty="0" smtClean="0"/>
              <a:t>Local CPU energy model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remote execution: network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Reevaluation (network</a:t>
            </a:r>
            <a:r>
              <a:rPr lang="en-US" dirty="0" smtClean="0"/>
              <a:t> delay/change)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629400" y="4038600"/>
            <a:ext cx="1564580" cy="135683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7" name="Picture 6" descr="man_silhouette_nex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40" y="5243040"/>
            <a:ext cx="291339" cy="883123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3"/>
          <a:srcRect l="11783" t="22222" r="9661" b="19444"/>
          <a:stretch>
            <a:fillRect/>
          </a:stretch>
        </p:blipFill>
        <p:spPr>
          <a:xfrm>
            <a:off x="7010400" y="4267200"/>
            <a:ext cx="878780" cy="9227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7772402" y="5105402"/>
            <a:ext cx="511238" cy="4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/>
          <a:srcRect l="11783" t="22222" r="9661" b="19444"/>
          <a:stretch>
            <a:fillRect/>
          </a:stretch>
        </p:blipFill>
        <p:spPr>
          <a:xfrm>
            <a:off x="8661732" y="5408122"/>
            <a:ext cx="294248" cy="30896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7551175" y="2791696"/>
            <a:ext cx="40558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grpSp>
        <p:nvGrpSpPr>
          <p:cNvPr id="10" name="Group 29"/>
          <p:cNvGrpSpPr/>
          <p:nvPr/>
        </p:nvGrpSpPr>
        <p:grpSpPr>
          <a:xfrm>
            <a:off x="6909620" y="2260754"/>
            <a:ext cx="641555" cy="685800"/>
            <a:chOff x="7315200" y="274638"/>
            <a:chExt cx="2209800" cy="2362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458200" y="274638"/>
              <a:ext cx="914400" cy="2362200"/>
            </a:xfrm>
            <a:prstGeom prst="rect">
              <a:avLst/>
            </a:prstGeom>
            <a:solidFill>
              <a:srgbClr val="FBEB9A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315200" y="274638"/>
              <a:ext cx="1143000" cy="2362200"/>
            </a:xfrm>
            <a:prstGeom prst="rect">
              <a:avLst/>
            </a:prstGeom>
            <a:solidFill>
              <a:srgbClr val="FBD0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305800" y="1341438"/>
              <a:ext cx="304800" cy="304800"/>
            </a:xfrm>
            <a:prstGeom prst="ellipse">
              <a:avLst/>
            </a:prstGeom>
            <a:solidFill>
              <a:srgbClr val="FBD0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9220200" y="1951038"/>
              <a:ext cx="304800" cy="304800"/>
            </a:xfrm>
            <a:prstGeom prst="ellipse">
              <a:avLst/>
            </a:prstGeom>
            <a:solidFill>
              <a:srgbClr val="F9EB9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220200" y="579438"/>
              <a:ext cx="304800" cy="304800"/>
            </a:xfrm>
            <a:prstGeom prst="ellipse">
              <a:avLst/>
            </a:prstGeom>
            <a:solidFill>
              <a:srgbClr val="F9EB9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 flipH="1">
            <a:off x="7956755" y="2260754"/>
            <a:ext cx="648929" cy="685800"/>
            <a:chOff x="7315200" y="274638"/>
            <a:chExt cx="2209800" cy="2362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8458200" y="274638"/>
              <a:ext cx="914400" cy="2362200"/>
            </a:xfrm>
            <a:prstGeom prst="rect">
              <a:avLst/>
            </a:prstGeom>
            <a:solidFill>
              <a:srgbClr val="FBEB9A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315200" y="274638"/>
              <a:ext cx="1143000" cy="2362200"/>
            </a:xfrm>
            <a:prstGeom prst="rect">
              <a:avLst/>
            </a:prstGeom>
            <a:solidFill>
              <a:srgbClr val="FBD0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305800" y="1341438"/>
              <a:ext cx="304800" cy="304800"/>
            </a:xfrm>
            <a:prstGeom prst="ellipse">
              <a:avLst/>
            </a:prstGeom>
            <a:solidFill>
              <a:srgbClr val="FBD016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9220200" y="1951038"/>
              <a:ext cx="304800" cy="304800"/>
            </a:xfrm>
            <a:prstGeom prst="ellipse">
              <a:avLst/>
            </a:prstGeom>
            <a:solidFill>
              <a:srgbClr val="F9EB9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9220200" y="579438"/>
              <a:ext cx="304800" cy="304800"/>
            </a:xfrm>
            <a:prstGeom prst="ellipse">
              <a:avLst/>
            </a:prstGeom>
            <a:solidFill>
              <a:srgbClr val="F9EB9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7562088" y="2340864"/>
            <a:ext cx="384048" cy="109728"/>
          </a:xfrm>
          <a:custGeom>
            <a:avLst/>
            <a:gdLst>
              <a:gd name="connsiteX0" fmla="*/ 0 w 3605403"/>
              <a:gd name="connsiteY0" fmla="*/ 299539 h 660061"/>
              <a:gd name="connsiteX1" fmla="*/ 871754 w 3605403"/>
              <a:gd name="connsiteY1" fmla="*/ 52016 h 660061"/>
              <a:gd name="connsiteX2" fmla="*/ 2582975 w 3605403"/>
              <a:gd name="connsiteY2" fmla="*/ 611633 h 660061"/>
              <a:gd name="connsiteX3" fmla="*/ 3605403 w 3605403"/>
              <a:gd name="connsiteY3" fmla="*/ 342586 h 66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403" h="660061">
                <a:moveTo>
                  <a:pt x="0" y="299539"/>
                </a:moveTo>
                <a:cubicBezTo>
                  <a:pt x="220629" y="149769"/>
                  <a:pt x="441258" y="0"/>
                  <a:pt x="871754" y="52016"/>
                </a:cubicBezTo>
                <a:cubicBezTo>
                  <a:pt x="1302250" y="104032"/>
                  <a:pt x="2127367" y="563205"/>
                  <a:pt x="2582975" y="611633"/>
                </a:cubicBezTo>
                <a:cubicBezTo>
                  <a:pt x="3038583" y="660061"/>
                  <a:pt x="3440380" y="387427"/>
                  <a:pt x="3605403" y="342586"/>
                </a:cubicBezTo>
              </a:path>
            </a:pathLst>
          </a:custGeom>
          <a:ln w="2540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71360" y="2651760"/>
            <a:ext cx="91440" cy="914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71360" y="2499360"/>
            <a:ext cx="91440" cy="91440"/>
          </a:xfrm>
          <a:prstGeom prst="rect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</a:t>
            </a:r>
            <a:r>
              <a:rPr lang="en-US" dirty="0" smtClean="0"/>
              <a:t> </a:t>
            </a:r>
            <a:r>
              <a:rPr lang="en-US" dirty="0" err="1" smtClean="0"/>
              <a:t>IntNW</a:t>
            </a:r>
            <a:r>
              <a:rPr lang="en-US" dirty="0" smtClean="0"/>
              <a:t>, driving 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2514599" y="1447800"/>
            <a:ext cx="3733801" cy="1143212"/>
            <a:chOff x="2514599" y="1447800"/>
            <a:chExt cx="3733801" cy="11432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599" y="1447800"/>
              <a:ext cx="1793358" cy="1117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1498600"/>
              <a:ext cx="1600200" cy="1092412"/>
            </a:xfrm>
            <a:prstGeom prst="rect">
              <a:avLst/>
            </a:prstGeom>
          </p:spPr>
        </p:pic>
      </p:grpSp>
      <p:graphicFrame>
        <p:nvGraphicFramePr>
          <p:cNvPr id="9" name="Chart 8"/>
          <p:cNvGraphicFramePr/>
          <p:nvPr/>
        </p:nvGraphicFramePr>
        <p:xfrm>
          <a:off x="457200" y="2057400"/>
          <a:ext cx="8559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12"/>
          <p:cNvGrpSpPr/>
          <p:nvPr/>
        </p:nvGrpSpPr>
        <p:grpSpPr>
          <a:xfrm>
            <a:off x="990600" y="3163669"/>
            <a:ext cx="7927376" cy="1103531"/>
            <a:chOff x="990600" y="3163669"/>
            <a:chExt cx="7927376" cy="1103531"/>
          </a:xfrm>
        </p:grpSpPr>
        <p:sp>
          <p:nvSpPr>
            <p:cNvPr id="11" name="Rectangle 10"/>
            <p:cNvSpPr/>
            <p:nvPr/>
          </p:nvSpPr>
          <p:spPr>
            <a:xfrm>
              <a:off x="990600" y="4000500"/>
              <a:ext cx="7772400" cy="266700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3163669"/>
              <a:ext cx="183137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Not much benefit</a:t>
              </a:r>
            </a:p>
            <a:p>
              <a:pPr algn="ctr"/>
              <a:r>
                <a:rPr lang="en-US" dirty="0" smtClean="0"/>
                <a:t>from using </a:t>
              </a:r>
              <a:r>
                <a:rPr lang="en-US" dirty="0" err="1" smtClean="0"/>
                <a:t>WiFi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66800" y="1443038"/>
            <a:ext cx="3158515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1778913"/>
            <a:ext cx="979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Simple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1778913"/>
            <a:ext cx="1349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Meatballs</a:t>
            </a:r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4648200" y="1443038"/>
            <a:ext cx="3254548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68011" y="4083147"/>
            <a:ext cx="22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</a:t>
            </a:r>
            <a:r>
              <a:rPr lang="en-US" dirty="0" smtClean="0"/>
              <a:t>cost (norm.)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Evaluation: </a:t>
            </a:r>
            <a:r>
              <a:rPr lang="en-US" sz="3600" dirty="0" err="1" smtClean="0"/>
              <a:t>PocketSphinx</a:t>
            </a:r>
            <a:r>
              <a:rPr lang="en-US" sz="3600" dirty="0" smtClean="0"/>
              <a:t>, walking trace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21336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2286000" y="1490472"/>
            <a:ext cx="3962400" cy="1100540"/>
            <a:chOff x="2286000" y="1490472"/>
            <a:chExt cx="3962400" cy="1100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498600"/>
              <a:ext cx="1600200" cy="10924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1490472"/>
              <a:ext cx="2131224" cy="1095068"/>
            </a:xfrm>
            <a:prstGeom prst="rect">
              <a:avLst/>
            </a:prstGeom>
          </p:spPr>
        </p:pic>
      </p:grpSp>
      <p:grpSp>
        <p:nvGrpSpPr>
          <p:cNvPr id="6" name="Group 25"/>
          <p:cNvGrpSpPr/>
          <p:nvPr/>
        </p:nvGrpSpPr>
        <p:grpSpPr>
          <a:xfrm>
            <a:off x="1447800" y="2897188"/>
            <a:ext cx="5105400" cy="455613"/>
            <a:chOff x="1447800" y="2897188"/>
            <a:chExt cx="5105400" cy="45561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447800" y="2897188"/>
              <a:ext cx="5105400" cy="1588"/>
            </a:xfrm>
            <a:prstGeom prst="straightConnector1">
              <a:avLst/>
            </a:prstGeom>
            <a:ln>
              <a:solidFill>
                <a:srgbClr val="1818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62200" y="2983469"/>
              <a:ext cx="35814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Benefit of redundancy persists more</a:t>
              </a:r>
              <a:endParaRPr lang="en-US" dirty="0"/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81000" y="4267200"/>
            <a:ext cx="844642" cy="646331"/>
            <a:chOff x="381000" y="4267200"/>
            <a:chExt cx="844642" cy="646331"/>
          </a:xfrm>
        </p:grpSpPr>
        <p:sp>
          <p:nvSpPr>
            <p:cNvPr id="19" name="Right Brace 18"/>
            <p:cNvSpPr/>
            <p:nvPr/>
          </p:nvSpPr>
          <p:spPr>
            <a:xfrm flipH="1">
              <a:off x="914400" y="4383674"/>
              <a:ext cx="311242" cy="322377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" y="4267200"/>
              <a:ext cx="58366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23-</a:t>
              </a:r>
            </a:p>
            <a:p>
              <a:r>
                <a:rPr lang="en-US" dirty="0" smtClean="0"/>
                <a:t>35</a:t>
              </a:r>
              <a:r>
                <a:rPr lang="en-US" dirty="0" smtClean="0"/>
                <a:t>%</a:t>
              </a:r>
              <a:endParaRPr lang="en-US" dirty="0"/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2506984" y="3623085"/>
            <a:ext cx="922016" cy="1101315"/>
            <a:chOff x="2506984" y="3623085"/>
            <a:chExt cx="922016" cy="1101315"/>
          </a:xfrm>
        </p:grpSpPr>
        <p:sp>
          <p:nvSpPr>
            <p:cNvPr id="21" name="Right Brace 20"/>
            <p:cNvSpPr/>
            <p:nvPr/>
          </p:nvSpPr>
          <p:spPr>
            <a:xfrm>
              <a:off x="2506984" y="3623085"/>
              <a:ext cx="366942" cy="1101315"/>
            </a:xfrm>
            <a:prstGeom prst="rightBrace">
              <a:avLst>
                <a:gd name="adj1" fmla="val 14473"/>
                <a:gd name="adj2" fmla="val 49462"/>
              </a:avLst>
            </a:prstGeom>
            <a:ln>
              <a:solidFill>
                <a:srgbClr val="1818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73926" y="4004085"/>
              <a:ext cx="55507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&gt;2x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58000" y="5068669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Meatballs </a:t>
            </a:r>
            <a:r>
              <a:rPr lang="en-US" dirty="0" smtClean="0"/>
              <a:t>matches the best strategy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90600" y="1443038"/>
            <a:ext cx="3505200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9200" y="1778913"/>
            <a:ext cx="979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Simple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1778913"/>
            <a:ext cx="1349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Meatballs</a:t>
            </a:r>
            <a:endParaRPr lang="en-US" sz="2200" b="1" dirty="0"/>
          </a:p>
        </p:txBody>
      </p:sp>
      <p:sp>
        <p:nvSpPr>
          <p:cNvPr id="30" name="Rectangle 29"/>
          <p:cNvSpPr/>
          <p:nvPr/>
        </p:nvSpPr>
        <p:spPr>
          <a:xfrm>
            <a:off x="4648200" y="1443038"/>
            <a:ext cx="3254548" cy="114776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955880" y="4083147"/>
            <a:ext cx="22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</a:t>
            </a:r>
            <a:r>
              <a:rPr lang="en-US" dirty="0" smtClean="0"/>
              <a:t>cost (norm.)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Principles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resources effectively.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Live within your means.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Use it or lose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7" descr="burning_money.jpg"/>
          <p:cNvPicPr>
            <a:picLocks noChangeAspect="1"/>
          </p:cNvPicPr>
          <p:nvPr/>
        </p:nvPicPr>
        <p:blipFill>
          <a:blip r:embed="rId3"/>
          <a:srcRect t="32202"/>
          <a:stretch>
            <a:fillRect/>
          </a:stretch>
        </p:blipFill>
        <p:spPr>
          <a:xfrm>
            <a:off x="6248400" y="4724400"/>
            <a:ext cx="1719263" cy="1554163"/>
          </a:xfrm>
          <a:prstGeom prst="rect">
            <a:avLst/>
          </a:prstGeom>
        </p:spPr>
      </p:pic>
      <p:pic>
        <p:nvPicPr>
          <p:cNvPr id="19" name="Picture 18" descr="piggy_B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199" y="3047999"/>
            <a:ext cx="2405063" cy="1638449"/>
          </a:xfrm>
          <a:prstGeom prst="rect">
            <a:avLst/>
          </a:prstGeom>
        </p:spPr>
      </p:pic>
      <p:pic>
        <p:nvPicPr>
          <p:cNvPr id="20" name="Picture 19" descr="bang_for_your_buck.jpg"/>
          <p:cNvPicPr>
            <a:picLocks noChangeAspect="1"/>
          </p:cNvPicPr>
          <p:nvPr/>
        </p:nvPicPr>
        <p:blipFill>
          <a:blip r:embed="rId5"/>
          <a:srcRect t="7478" r="11719" b="6765"/>
          <a:stretch>
            <a:fillRect/>
          </a:stretch>
        </p:blipFill>
        <p:spPr>
          <a:xfrm>
            <a:off x="5918200" y="1417638"/>
            <a:ext cx="2405063" cy="140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By:</a:t>
            </a:r>
          </a:p>
          <a:p>
            <a:r>
              <a:rPr lang="en-US" dirty="0" smtClean="0"/>
              <a:t>Providing abstractions to simplify </a:t>
            </a:r>
            <a:r>
              <a:rPr lang="en-US" dirty="0" err="1" smtClean="0"/>
              <a:t>multinetworking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 smtClean="0"/>
              <a:t>Tailoring </a:t>
            </a:r>
            <a:r>
              <a:rPr lang="en-US" dirty="0" smtClean="0"/>
              <a:t>network use to application </a:t>
            </a:r>
            <a:r>
              <a:rPr lang="en-US" dirty="0" smtClean="0"/>
              <a:t>needs, and</a:t>
            </a:r>
          </a:p>
          <a:p>
            <a:r>
              <a:rPr lang="en-US" dirty="0" smtClean="0"/>
              <a:t>Spending resources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purchase reductions in </a:t>
            </a:r>
            <a:r>
              <a:rPr lang="en-US" dirty="0" smtClean="0"/>
              <a:t>delay,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Mobile systems can help applications </a:t>
            </a:r>
          </a:p>
          <a:p>
            <a:pPr>
              <a:buNone/>
            </a:pPr>
            <a:r>
              <a:rPr lang="en-US" dirty="0" smtClean="0"/>
              <a:t>	significantly improve user-visible performance</a:t>
            </a:r>
          </a:p>
          <a:p>
            <a:pPr>
              <a:buNone/>
            </a:pPr>
            <a:r>
              <a:rPr lang="en-US" dirty="0" smtClean="0"/>
              <a:t>	without exhausting limited energy &amp; data resources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dirty="0" smtClean="0"/>
          </a:p>
          <a:p>
            <a:r>
              <a:rPr lang="en-US" dirty="0" smtClean="0"/>
              <a:t>Application-aware </a:t>
            </a:r>
            <a:r>
              <a:rPr lang="en-US" dirty="0" err="1" smtClean="0"/>
              <a:t>multinetworking</a:t>
            </a:r>
            <a:endParaRPr lang="en-US" dirty="0" smtClean="0"/>
          </a:p>
          <a:p>
            <a:pPr lvl="1"/>
            <a:r>
              <a:rPr lang="en-US" dirty="0" smtClean="0"/>
              <a:t>Intentional Networking</a:t>
            </a:r>
          </a:p>
          <a:p>
            <a:r>
              <a:rPr lang="en-US" dirty="0" smtClean="0"/>
              <a:t>Purchasing performance with limited resources</a:t>
            </a:r>
          </a:p>
          <a:p>
            <a:pPr lvl="1"/>
            <a:r>
              <a:rPr lang="en-US" dirty="0" smtClean="0"/>
              <a:t>Informed Mobile </a:t>
            </a:r>
            <a:r>
              <a:rPr lang="en-US" dirty="0" err="1" smtClean="0"/>
              <a:t>Prefetching</a:t>
            </a:r>
            <a:endParaRPr lang="en-US" dirty="0" smtClean="0"/>
          </a:p>
          <a:p>
            <a:r>
              <a:rPr lang="en-US" dirty="0" smtClean="0"/>
              <a:t>Coping with cloudy predictions</a:t>
            </a:r>
          </a:p>
          <a:p>
            <a:pPr lvl="1"/>
            <a:r>
              <a:rPr lang="en-US" dirty="0" smtClean="0"/>
              <a:t>Meatballs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Brett Higgins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D5E-703E-6945-AD25-7B3D21EB34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27332</TotalTime>
  <Words>4274</Words>
  <Application>Microsoft Macintosh PowerPoint</Application>
  <PresentationFormat>On-screen Show (4:3)</PresentationFormat>
  <Paragraphs>971</Paragraphs>
  <Slides>68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Balancing Interactive Performance and Budgeted Resources  in Mobile Applications</vt:lpstr>
      <vt:lpstr>Slide 2</vt:lpstr>
      <vt:lpstr>Slide 3</vt:lpstr>
      <vt:lpstr>The Most Precious Computational Resource</vt:lpstr>
      <vt:lpstr>User attention vs. energy/data</vt:lpstr>
      <vt:lpstr>Balancing these tradeoffs is difficult!</vt:lpstr>
      <vt:lpstr>Spending Principles</vt:lpstr>
      <vt:lpstr>Thesis Statement</vt:lpstr>
      <vt:lpstr>Roadmap</vt:lpstr>
      <vt:lpstr>The Challenge</vt:lpstr>
      <vt:lpstr>Current approaches: two extremes</vt:lpstr>
      <vt:lpstr>Solution: Intentional Networking</vt:lpstr>
      <vt:lpstr>Abstraction: Multi-socket</vt:lpstr>
      <vt:lpstr>Abstraction: Label</vt:lpstr>
      <vt:lpstr>Evaluation Results: Email</vt:lpstr>
      <vt:lpstr>Intentional Networking: Summary</vt:lpstr>
      <vt:lpstr>Roadmap</vt:lpstr>
      <vt:lpstr>Mobile networks can be slow</vt:lpstr>
      <vt:lpstr>Mobile prefetching is complex</vt:lpstr>
      <vt:lpstr>Who should deal with the complexity?</vt:lpstr>
      <vt:lpstr>What apps end up doing</vt:lpstr>
      <vt:lpstr>Informed Mobile Prefetching</vt:lpstr>
      <vt:lpstr>Informed Mobile Prefetching</vt:lpstr>
      <vt:lpstr>Balancing multiple resources</vt:lpstr>
      <vt:lpstr>Balancing multiple resources</vt:lpstr>
      <vt:lpstr>Weighing benefit and cost</vt:lpstr>
      <vt:lpstr>Users don’t always want what apps ask for</vt:lpstr>
      <vt:lpstr>Evaluation Results: Email</vt:lpstr>
      <vt:lpstr>IMP: Summary</vt:lpstr>
      <vt:lpstr>Roadmap</vt:lpstr>
      <vt:lpstr>Mobile Apps &amp; Prediction</vt:lpstr>
      <vt:lpstr>Example: code offload</vt:lpstr>
      <vt:lpstr>Example: code offload</vt:lpstr>
      <vt:lpstr>Example: code offload</vt:lpstr>
      <vt:lpstr>Example: code offload</vt:lpstr>
      <vt:lpstr>Spending for a good cause</vt:lpstr>
      <vt:lpstr>Meatballs</vt:lpstr>
      <vt:lpstr>Roadmap</vt:lpstr>
      <vt:lpstr>Deciding to operate redundantly</vt:lpstr>
      <vt:lpstr>Empirical error tracking</vt:lpstr>
      <vt:lpstr>Error bounds</vt:lpstr>
      <vt:lpstr>Error bounds</vt:lpstr>
      <vt:lpstr>Bayesian Estimation</vt:lpstr>
      <vt:lpstr>Bayesian Estimation</vt:lpstr>
      <vt:lpstr>Bayesian Estimation</vt:lpstr>
      <vt:lpstr>Decision methods: summary</vt:lpstr>
      <vt:lpstr>Reevaluation: conditional distributions</vt:lpstr>
      <vt:lpstr>Evaluation: methodology</vt:lpstr>
      <vt:lpstr>Evaluation: IntNW, walking trace</vt:lpstr>
      <vt:lpstr>Evaluation: PocketSphinx, server load</vt:lpstr>
      <vt:lpstr>Meatballs: Summary</vt:lpstr>
      <vt:lpstr>Conclusion</vt:lpstr>
      <vt:lpstr>Slide 53</vt:lpstr>
      <vt:lpstr>Future work</vt:lpstr>
      <vt:lpstr>Abstraction:  Atomicity &amp; Ordering Constraints</vt:lpstr>
      <vt:lpstr>Evaluation Results: Vehicular Sensing</vt:lpstr>
      <vt:lpstr>Evaluation Results: Vehicular Sensing</vt:lpstr>
      <vt:lpstr>IMP Interface</vt:lpstr>
      <vt:lpstr>How to estimate the future?</vt:lpstr>
      <vt:lpstr>Balancing multiple resources</vt:lpstr>
      <vt:lpstr>Error bounds</vt:lpstr>
      <vt:lpstr>How to decide which network(s) to use?</vt:lpstr>
      <vt:lpstr>Slide 63</vt:lpstr>
      <vt:lpstr>The weight of history</vt:lpstr>
      <vt:lpstr>Reevaluating redundancy decisions</vt:lpstr>
      <vt:lpstr>Applications</vt:lpstr>
      <vt:lpstr>Evaluation: IntNW, driving trace</vt:lpstr>
      <vt:lpstr>Evaluation: PocketSphinx, walking trace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Networking: Opportunistic Exploitation of Mobile Network Diversity</dc:title>
  <dc:creator>Brett Higgins</dc:creator>
  <cp:lastModifiedBy>Brett Higgins</cp:lastModifiedBy>
  <cp:revision>886</cp:revision>
  <dcterms:created xsi:type="dcterms:W3CDTF">2014-04-09T18:41:22Z</dcterms:created>
  <dcterms:modified xsi:type="dcterms:W3CDTF">2014-04-16T16:19:41Z</dcterms:modified>
</cp:coreProperties>
</file>